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9" r:id="rId1"/>
  </p:sldMasterIdLst>
  <p:notesMasterIdLst>
    <p:notesMasterId r:id="rId19"/>
  </p:notesMasterIdLst>
  <p:handoutMasterIdLst>
    <p:handoutMasterId r:id="rId20"/>
  </p:handoutMasterIdLst>
  <p:sldIdLst>
    <p:sldId id="399" r:id="rId2"/>
    <p:sldId id="573" r:id="rId3"/>
    <p:sldId id="400" r:id="rId4"/>
    <p:sldId id="561" r:id="rId5"/>
    <p:sldId id="535" r:id="rId6"/>
    <p:sldId id="560" r:id="rId7"/>
    <p:sldId id="556" r:id="rId8"/>
    <p:sldId id="537" r:id="rId9"/>
    <p:sldId id="557" r:id="rId10"/>
    <p:sldId id="540" r:id="rId11"/>
    <p:sldId id="563" r:id="rId12"/>
    <p:sldId id="565" r:id="rId13"/>
    <p:sldId id="572" r:id="rId14"/>
    <p:sldId id="562" r:id="rId15"/>
    <p:sldId id="567" r:id="rId16"/>
    <p:sldId id="566" r:id="rId17"/>
    <p:sldId id="570" r:id="rId18"/>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87700"/>
    <a:srgbClr val="DE8400"/>
    <a:srgbClr val="FF9900"/>
    <a:srgbClr val="CC3300"/>
    <a:srgbClr val="FF5050"/>
    <a:srgbClr val="606060"/>
    <a:srgbClr val="282828"/>
    <a:srgbClr val="33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00A15C55-8517-42AA-B614-E9B94910E393}">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84300" autoAdjust="0"/>
  </p:normalViewPr>
  <p:slideViewPr>
    <p:cSldViewPr snapToGrid="0">
      <p:cViewPr>
        <p:scale>
          <a:sx n="66" d="100"/>
          <a:sy n="66" d="100"/>
        </p:scale>
        <p:origin x="-630" y="-468"/>
      </p:cViewPr>
      <p:guideLst>
        <p:guide orient="horz" pos="2158"/>
        <p:guide orient="horz" pos="3888"/>
        <p:guide orient="horz" pos="240"/>
        <p:guide orient="horz" pos="864"/>
        <p:guide pos="2882"/>
        <p:guide pos="240"/>
        <p:guide pos="5520"/>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91" d="100"/>
          <a:sy n="91" d="100"/>
        </p:scale>
        <p:origin x="-2898" y="-102"/>
      </p:cViewPr>
      <p:guideLst>
        <p:guide orient="horz" pos="3024"/>
        <p:guide orient="horz" pos="188"/>
        <p:guide pos="2304"/>
        <p:guide pos="217"/>
        <p:guide pos="43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9048" tIns="49524" rIns="99048" bIns="49524" rtlCol="0"/>
          <a:lstStyle>
            <a:lvl1pPr algn="l">
              <a:defRPr sz="1300"/>
            </a:lvl1pPr>
          </a:lstStyle>
          <a:p>
            <a:pPr>
              <a:defRPr/>
            </a:pPr>
            <a:endParaRPr lang="en-US" dirty="0">
              <a:latin typeface="Calibri" pitchFamily="34" charset="0"/>
            </a:endParaRPr>
          </a:p>
        </p:txBody>
      </p:sp>
      <p:sp>
        <p:nvSpPr>
          <p:cNvPr id="3" name="Date Placeholder 2"/>
          <p:cNvSpPr>
            <a:spLocks noGrp="1"/>
          </p:cNvSpPr>
          <p:nvPr>
            <p:ph type="dt" sz="quarter" idx="1"/>
          </p:nvPr>
        </p:nvSpPr>
        <p:spPr>
          <a:xfrm>
            <a:off x="4143589" y="2"/>
            <a:ext cx="3169920" cy="480060"/>
          </a:xfrm>
          <a:prstGeom prst="rect">
            <a:avLst/>
          </a:prstGeom>
        </p:spPr>
        <p:txBody>
          <a:bodyPr vert="horz" lIns="99048" tIns="49524" rIns="99048" bIns="49524" rtlCol="0"/>
          <a:lstStyle>
            <a:lvl1pPr algn="r">
              <a:defRPr sz="1300"/>
            </a:lvl1pPr>
          </a:lstStyle>
          <a:p>
            <a:pPr>
              <a:defRPr/>
            </a:pPr>
            <a:fld id="{38ED21EF-1646-431D-87E1-4372984CC9F4}" type="datetimeFigureOut">
              <a:rPr lang="en-US">
                <a:latin typeface="Calibri" pitchFamily="34" charset="0"/>
              </a:rPr>
              <a:pPr>
                <a:defRPr/>
              </a:pPr>
              <a:t>4/1/2014</a:t>
            </a:fld>
            <a:endParaRPr lang="en-US" dirty="0">
              <a:latin typeface="Calibri"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9048" tIns="49524" rIns="99048" bIns="49524" rtlCol="0" anchor="b"/>
          <a:lstStyle>
            <a:lvl1pPr algn="l">
              <a:defRPr sz="1300"/>
            </a:lvl1pPr>
          </a:lstStyle>
          <a:p>
            <a:pPr>
              <a:defRPr/>
            </a:pPr>
            <a:endParaRPr lang="en-US" dirty="0">
              <a:latin typeface="Calibri" pitchFamily="34" charset="0"/>
            </a:endParaRPr>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9048" tIns="49524" rIns="99048" bIns="49524" rtlCol="0" anchor="b"/>
          <a:lstStyle>
            <a:lvl1pPr algn="r">
              <a:defRPr sz="1300"/>
            </a:lvl1pPr>
          </a:lstStyle>
          <a:p>
            <a:pPr>
              <a:defRPr/>
            </a:pPr>
            <a:fld id="{AF812EFC-5DA8-4918-AF48-019594BE3609}"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 xmlns:p14="http://schemas.microsoft.com/office/powerpoint/2010/main" val="2877364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95020" y="8961121"/>
            <a:ext cx="1286933" cy="3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45" name="Rectangle 5"/>
          <p:cNvSpPr>
            <a:spLocks noGrp="1" noChangeArrowheads="1"/>
          </p:cNvSpPr>
          <p:nvPr>
            <p:ph type="body" sz="quarter" idx="3"/>
          </p:nvPr>
        </p:nvSpPr>
        <p:spPr bwMode="auto">
          <a:xfrm>
            <a:off x="345443" y="3360421"/>
            <a:ext cx="6624319" cy="549263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1067851" y="9020321"/>
            <a:ext cx="3770948" cy="2880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100">
                <a:latin typeface="Calibri" pitchFamily="34" charset="0"/>
              </a:defRPr>
            </a:lvl1pPr>
          </a:lstStyle>
          <a:p>
            <a:pPr>
              <a:defRPr/>
            </a:pPr>
            <a:endParaRPr lang="en-US" dirty="0"/>
          </a:p>
        </p:txBody>
      </p:sp>
      <p:sp>
        <p:nvSpPr>
          <p:cNvPr id="10247" name="Rectangle 7"/>
          <p:cNvSpPr>
            <a:spLocks noGrp="1" noChangeArrowheads="1"/>
          </p:cNvSpPr>
          <p:nvPr>
            <p:ph type="sldNum" sz="quarter" idx="5"/>
          </p:nvPr>
        </p:nvSpPr>
        <p:spPr bwMode="auto">
          <a:xfrm>
            <a:off x="345440" y="9020323"/>
            <a:ext cx="562654" cy="28290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100">
                <a:latin typeface="Calibri" pitchFamily="34" charset="0"/>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1693863" y="298450"/>
            <a:ext cx="3927475" cy="2946400"/>
          </a:xfrm>
          <a:prstGeom prst="rect">
            <a:avLst/>
          </a:prstGeom>
          <a:noFill/>
          <a:ln w="12700">
            <a:solidFill>
              <a:prstClr val="black"/>
            </a:solidFill>
          </a:ln>
        </p:spPr>
        <p:txBody>
          <a:bodyPr vert="horz" lIns="99048" tIns="49524" rIns="99048" bIns="49524" rtlCol="0" anchor="ctr"/>
          <a:lstStyle/>
          <a:p>
            <a:endParaRPr lang="en-US"/>
          </a:p>
        </p:txBody>
      </p:sp>
    </p:spTree>
    <p:extLst>
      <p:ext uri="{BB962C8B-B14F-4D97-AF65-F5344CB8AC3E}">
        <p14:creationId xmlns="" xmlns:p14="http://schemas.microsoft.com/office/powerpoint/2010/main" val="244366935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0A47B1-A40E-47C5-ADC2-910DBF2F087A}" type="slidenum">
              <a:rPr lang="en-US"/>
              <a:pPr/>
              <a:t>1</a:t>
            </a:fld>
            <a:endParaRPr lang="en-US" dirty="0"/>
          </a:p>
        </p:txBody>
      </p:sp>
      <p:sp>
        <p:nvSpPr>
          <p:cNvPr id="182276" name="Rectangle 4"/>
          <p:cNvSpPr>
            <a:spLocks noGrp="1" noRot="1" noChangeAspect="1" noChangeArrowheads="1" noTextEdit="1"/>
          </p:cNvSpPr>
          <p:nvPr>
            <p:ph type="sldImg"/>
          </p:nvPr>
        </p:nvSpPr>
        <p:spPr>
          <a:xfrm>
            <a:off x="1693863" y="298450"/>
            <a:ext cx="3927475" cy="2944813"/>
          </a:xfrm>
          <a:ln/>
        </p:spPr>
      </p:sp>
      <p:sp>
        <p:nvSpPr>
          <p:cNvPr id="182277" name="Rectangle 5"/>
          <p:cNvSpPr>
            <a:spLocks noGrp="1" noChangeArrowheads="1"/>
          </p:cNvSpPr>
          <p:nvPr>
            <p:ph type="body" idx="1"/>
          </p:nvPr>
        </p:nvSpPr>
        <p:spPr/>
        <p:txBody>
          <a:bodyPr/>
          <a:lstStyle/>
          <a:p>
            <a:pPr lvl="0"/>
            <a:r>
              <a:rPr lang="en-US" dirty="0" smtClean="0"/>
              <a:t>Ask the audience 2 questions:</a:t>
            </a:r>
            <a:br>
              <a:rPr lang="en-US" dirty="0" smtClean="0"/>
            </a:br>
            <a:r>
              <a:rPr lang="en-US" dirty="0" smtClean="0"/>
              <a:t>1) </a:t>
            </a:r>
            <a:r>
              <a:rPr lang="en-US" sz="1200" kern="1200" dirty="0" smtClean="0">
                <a:solidFill>
                  <a:schemeClr val="tx1"/>
                </a:solidFill>
                <a:latin typeface="Calibri" pitchFamily="34" charset="0"/>
                <a:ea typeface="+mn-ea"/>
                <a:cs typeface="+mn-cs"/>
              </a:rPr>
              <a:t>How many of you believe to</a:t>
            </a:r>
            <a:r>
              <a:rPr lang="en-US" sz="1200" kern="1200" baseline="0" dirty="0" smtClean="0">
                <a:solidFill>
                  <a:schemeClr val="tx1"/>
                </a:solidFill>
                <a:latin typeface="Calibri" pitchFamily="34" charset="0"/>
                <a:ea typeface="+mn-ea"/>
                <a:cs typeface="+mn-cs"/>
              </a:rPr>
              <a:t> some degree that the quality of your diet influences the quality of your health?</a:t>
            </a:r>
            <a:endParaRPr lang="en-US" sz="1200" kern="1200" dirty="0" smtClean="0">
              <a:solidFill>
                <a:schemeClr val="tx1"/>
              </a:solidFill>
              <a:latin typeface="Calibri" pitchFamily="34" charset="0"/>
              <a:ea typeface="+mn-ea"/>
              <a:cs typeface="+mn-cs"/>
            </a:endParaRPr>
          </a:p>
          <a:p>
            <a:pPr lvl="0"/>
            <a:r>
              <a:rPr lang="en-US" sz="1200" kern="1200" dirty="0" smtClean="0">
                <a:solidFill>
                  <a:schemeClr val="tx1"/>
                </a:solidFill>
                <a:latin typeface="Calibri" pitchFamily="34" charset="0"/>
                <a:ea typeface="+mn-ea"/>
                <a:cs typeface="+mn-cs"/>
              </a:rPr>
              <a:t>2) How many of you have a child, niece or nephew that you care about?</a:t>
            </a:r>
          </a:p>
          <a:p>
            <a:pPr lvl="0"/>
            <a:endParaRPr lang="en-US" sz="1200" kern="1200" dirty="0" smtClean="0">
              <a:solidFill>
                <a:schemeClr val="tx1"/>
              </a:solidFill>
              <a:latin typeface="Calibri"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“sick care” paradigm.  In</a:t>
            </a:r>
            <a:r>
              <a:rPr lang="en-US" baseline="0" dirty="0" smtClean="0"/>
              <a:t> order to have patients on a “health care” paradigm, they must focus on the basics of human health, which is whole food nutrition (with chiropractic and/or acupuncture).</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a:t>
            </a:r>
            <a:r>
              <a:rPr lang="en-US" baseline="0" dirty="0" smtClean="0"/>
              <a:t>society has more people declining in health more rapidly due to drug-induced nutrient depletions</a:t>
            </a:r>
            <a:r>
              <a:rPr lang="en-US" baseline="0" dirty="0" smtClean="0"/>
              <a:t>. This is a trend we must reverse.</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link between Dr. Weston A. Price &amp; Dr. Royal Lee. They met once a month to exchange data and knowledge in nutrition with the other Nutrition Pioneers (Dr. Francis </a:t>
            </a:r>
            <a:r>
              <a:rPr lang="en-US" baseline="0" dirty="0" err="1" smtClean="0"/>
              <a:t>Pottenger</a:t>
            </a:r>
            <a:r>
              <a:rPr lang="en-US" baseline="0" dirty="0" smtClean="0"/>
              <a:t>, Dr. Melvin Page, Dr. DC Jarvis, etc.) at fireside chats known as the “Jarvis Study Group” Dr. Price learned that the Peruvian natives hiked from the top of the Andes down to the ocean to collect kelp. When Dr. Price asked the natives why do they make a month long trek for seaweed? They responded, “it strengthens the heart.” Dr. Royal Lee concentrated kelp into mineral rich formulas. Dr. Lee also concentrated other foods that the 14 indigenous societies at regularly for optimal health.</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can be found on the back cover of the book.</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439F0-72AF-4C35-9C92-74FE552DB09A}" type="slidenum">
              <a:rPr lang="en-US"/>
              <a:pPr/>
              <a:t>17</a:t>
            </a:fld>
            <a:endParaRPr lang="en-US"/>
          </a:p>
        </p:txBody>
      </p:sp>
      <p:sp>
        <p:nvSpPr>
          <p:cNvPr id="375810" name="Rectangle 2"/>
          <p:cNvSpPr>
            <a:spLocks noGrp="1" noRot="1" noChangeAspect="1" noChangeArrowheads="1" noTextEdit="1"/>
          </p:cNvSpPr>
          <p:nvPr>
            <p:ph type="sldImg"/>
          </p:nvPr>
        </p:nvSpPr>
        <p:spPr>
          <a:xfrm>
            <a:off x="1693863" y="298450"/>
            <a:ext cx="3927475" cy="2944813"/>
          </a:xfrm>
          <a:ln/>
        </p:spPr>
      </p:sp>
      <p:sp>
        <p:nvSpPr>
          <p:cNvPr id="375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a:t>
            </a:r>
            <a:r>
              <a:rPr lang="en-US" baseline="0" dirty="0" smtClean="0"/>
              <a:t> read out the 1</a:t>
            </a:r>
            <a:r>
              <a:rPr lang="en-US" baseline="30000" dirty="0" smtClean="0"/>
              <a:t>st</a:t>
            </a:r>
            <a:r>
              <a:rPr lang="en-US" baseline="0" dirty="0" smtClean="0"/>
              <a:t> paragraph. </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12223-943A-4A80-8260-220853FEBD8D}" type="slidenum">
              <a:rPr lang="en-US"/>
              <a:pPr/>
              <a:t>3</a:t>
            </a:fld>
            <a:endParaRPr lang="en-US" dirty="0"/>
          </a:p>
        </p:txBody>
      </p:sp>
      <p:sp>
        <p:nvSpPr>
          <p:cNvPr id="331778" name="Rectangle 2"/>
          <p:cNvSpPr>
            <a:spLocks noGrp="1" noRot="1" noChangeAspect="1" noChangeArrowheads="1" noTextEdit="1"/>
          </p:cNvSpPr>
          <p:nvPr>
            <p:ph type="sldImg"/>
          </p:nvPr>
        </p:nvSpPr>
        <p:spPr>
          <a:xfrm>
            <a:off x="1693863" y="298450"/>
            <a:ext cx="3927475" cy="2944813"/>
          </a:xfrm>
          <a:ln/>
        </p:spPr>
      </p:sp>
      <p:sp>
        <p:nvSpPr>
          <p:cNvPr id="331779" name="Rectangle 3"/>
          <p:cNvSpPr>
            <a:spLocks noGrp="1" noChangeArrowheads="1"/>
          </p:cNvSpPr>
          <p:nvPr>
            <p:ph type="body" idx="1"/>
          </p:nvPr>
        </p:nvSpPr>
        <p:spPr/>
        <p:txBody>
          <a:bodyPr/>
          <a:lstStyle/>
          <a:p>
            <a:r>
              <a:rPr lang="en-US" b="1" dirty="0" smtClean="0"/>
              <a:t>Purpose: </a:t>
            </a:r>
            <a:r>
              <a:rPr lang="en-US" dirty="0" smtClean="0"/>
              <a:t>Propose an</a:t>
            </a:r>
            <a:r>
              <a:rPr lang="en-US" baseline="0" dirty="0" smtClean="0"/>
              <a:t> integrated healthcare model that includes holistic health care practitioners.</a:t>
            </a:r>
            <a:r>
              <a:rPr lang="en-US" dirty="0" smtClean="0"/>
              <a:t/>
            </a:r>
            <a:br>
              <a:rPr lang="en-US" dirty="0" smtClean="0"/>
            </a:br>
            <a:r>
              <a:rPr lang="en-US" b="1" dirty="0" smtClean="0"/>
              <a:t>Call to action: </a:t>
            </a:r>
            <a:r>
              <a:rPr lang="en-US" dirty="0" smtClean="0"/>
              <a:t>Give an example</a:t>
            </a:r>
            <a:r>
              <a:rPr lang="en-US" baseline="0" dirty="0" smtClean="0"/>
              <a:t> how the cover of the book has engaged others’ attention.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12223-943A-4A80-8260-220853FEBD8D}" type="slidenum">
              <a:rPr lang="en-US"/>
              <a:pPr/>
              <a:t>4</a:t>
            </a:fld>
            <a:endParaRPr lang="en-US" dirty="0"/>
          </a:p>
        </p:txBody>
      </p:sp>
      <p:sp>
        <p:nvSpPr>
          <p:cNvPr id="331778" name="Rectangle 2"/>
          <p:cNvSpPr>
            <a:spLocks noGrp="1" noRot="1" noChangeAspect="1" noChangeArrowheads="1" noTextEdit="1"/>
          </p:cNvSpPr>
          <p:nvPr>
            <p:ph type="sldImg"/>
          </p:nvPr>
        </p:nvSpPr>
        <p:spPr>
          <a:xfrm>
            <a:off x="1693863" y="298450"/>
            <a:ext cx="3927475" cy="2944813"/>
          </a:xfrm>
          <a:ln/>
        </p:spPr>
      </p:sp>
      <p:sp>
        <p:nvSpPr>
          <p:cNvPr id="331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3863" y="298450"/>
            <a:ext cx="3927475" cy="2944813"/>
          </a:xfrm>
        </p:spPr>
      </p:sp>
      <p:sp>
        <p:nvSpPr>
          <p:cNvPr id="3" name="Notes Placeholder 2"/>
          <p:cNvSpPr>
            <a:spLocks noGrp="1"/>
          </p:cNvSpPr>
          <p:nvPr>
            <p:ph type="body" idx="1"/>
          </p:nvPr>
        </p:nvSpPr>
        <p:spPr/>
        <p:txBody>
          <a:bodyPr>
            <a:normAutofit/>
          </a:bodyPr>
          <a:lstStyle/>
          <a:p>
            <a:r>
              <a:rPr lang="en-US" sz="1300" dirty="0" smtClean="0"/>
              <a:t>March 16, 2003 edition of The New York Times Magazine (pages 29-31) - </a:t>
            </a:r>
            <a:r>
              <a:rPr lang="en-US" dirty="0" smtClean="0"/>
              <a:t>Lisa Sanders, MD states, “Half of what we teach you here is wrong – unfortunately, we don’t know which half.”</a:t>
            </a:r>
            <a:endParaRPr lang="en-US" dirty="0"/>
          </a:p>
        </p:txBody>
      </p:sp>
      <p:sp>
        <p:nvSpPr>
          <p:cNvPr id="4" name="Slide Number Placeholder 3"/>
          <p:cNvSpPr>
            <a:spLocks noGrp="1"/>
          </p:cNvSpPr>
          <p:nvPr>
            <p:ph type="sldNum" sz="quarter" idx="10"/>
          </p:nvPr>
        </p:nvSpPr>
        <p:spPr/>
        <p:txBody>
          <a:bodyPr/>
          <a:lstStyle/>
          <a:p>
            <a:fld id="{6F112115-CA8F-4D31-AC76-09E346686C5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3863" y="298450"/>
            <a:ext cx="3927475" cy="29448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112115-CA8F-4D31-AC76-09E346686C5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12223-943A-4A80-8260-220853FEBD8D}" type="slidenum">
              <a:rPr lang="en-US"/>
              <a:pPr/>
              <a:t>7</a:t>
            </a:fld>
            <a:endParaRPr lang="en-US" dirty="0"/>
          </a:p>
        </p:txBody>
      </p:sp>
      <p:sp>
        <p:nvSpPr>
          <p:cNvPr id="331778" name="Rectangle 2"/>
          <p:cNvSpPr>
            <a:spLocks noGrp="1" noRot="1" noChangeAspect="1" noChangeArrowheads="1" noTextEdit="1"/>
          </p:cNvSpPr>
          <p:nvPr>
            <p:ph type="sldImg"/>
          </p:nvPr>
        </p:nvSpPr>
        <p:spPr>
          <a:xfrm>
            <a:off x="1693863" y="298450"/>
            <a:ext cx="3927475" cy="2944813"/>
          </a:xfrm>
          <a:ln/>
        </p:spPr>
      </p:sp>
      <p:sp>
        <p:nvSpPr>
          <p:cNvPr id="3317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3863" y="298450"/>
            <a:ext cx="3927475" cy="2944813"/>
          </a:xfrm>
        </p:spPr>
      </p:sp>
      <p:sp>
        <p:nvSpPr>
          <p:cNvPr id="3" name="Notes Placeholder 2"/>
          <p:cNvSpPr>
            <a:spLocks noGrp="1"/>
          </p:cNvSpPr>
          <p:nvPr>
            <p:ph type="body" idx="1"/>
          </p:nvPr>
        </p:nvSpPr>
        <p:spPr/>
        <p:txBody>
          <a:bodyPr>
            <a:normAutofit/>
          </a:bodyPr>
          <a:lstStyle/>
          <a:p>
            <a:r>
              <a:rPr lang="en-US" dirty="0" smtClean="0"/>
              <a:t>Give one example of a society that reversed their health issues by returning to a</a:t>
            </a:r>
            <a:r>
              <a:rPr lang="en-US" baseline="0" dirty="0" smtClean="0"/>
              <a:t> traditional foods diet. </a:t>
            </a:r>
            <a:r>
              <a:rPr lang="en-US" baseline="0" dirty="0" smtClean="0"/>
              <a:t> Can discuss the natives of Tonga who sold Copra (dried coconut meat) to the Europeans. In exchange, they were left with white sugar &amp; white flour. The children’s health declined. Copra prices then dropped globally and the Europeans no longer came to trade. The children’s health issues (including any cavities) reversed with the reintroduction of traditional foods.</a:t>
            </a:r>
            <a:endParaRPr lang="en-US" dirty="0"/>
          </a:p>
        </p:txBody>
      </p:sp>
      <p:sp>
        <p:nvSpPr>
          <p:cNvPr id="4" name="Slide Number Placeholder 3"/>
          <p:cNvSpPr>
            <a:spLocks noGrp="1"/>
          </p:cNvSpPr>
          <p:nvPr>
            <p:ph type="sldNum" sz="quarter" idx="10"/>
          </p:nvPr>
        </p:nvSpPr>
        <p:spPr/>
        <p:txBody>
          <a:bodyPr/>
          <a:lstStyle/>
          <a:p>
            <a:fld id="{6F112115-CA8F-4D31-AC76-09E346686C5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512223-943A-4A80-8260-220853FEBD8D}" type="slidenum">
              <a:rPr lang="en-US"/>
              <a:pPr/>
              <a:t>9</a:t>
            </a:fld>
            <a:endParaRPr lang="en-US" dirty="0"/>
          </a:p>
        </p:txBody>
      </p:sp>
      <p:sp>
        <p:nvSpPr>
          <p:cNvPr id="331778" name="Rectangle 2"/>
          <p:cNvSpPr>
            <a:spLocks noGrp="1" noRot="1" noChangeAspect="1" noChangeArrowheads="1" noTextEdit="1"/>
          </p:cNvSpPr>
          <p:nvPr>
            <p:ph type="sldImg"/>
          </p:nvPr>
        </p:nvSpPr>
        <p:spPr>
          <a:xfrm>
            <a:off x="1693863" y="298450"/>
            <a:ext cx="3927475" cy="2944813"/>
          </a:xfrm>
          <a:ln/>
        </p:spPr>
      </p:sp>
      <p:sp>
        <p:nvSpPr>
          <p:cNvPr id="331779" name="Rectangle 3"/>
          <p:cNvSpPr>
            <a:spLocks noGrp="1" noChangeArrowheads="1"/>
          </p:cNvSpPr>
          <p:nvPr>
            <p:ph type="body" idx="1"/>
          </p:nvPr>
        </p:nvSpPr>
        <p:spPr/>
        <p:txBody>
          <a:bodyPr/>
          <a:lstStyle/>
          <a:p>
            <a:r>
              <a:rPr lang="en-US" dirty="0" smtClean="0"/>
              <a:t>Soils are under</a:t>
            </a:r>
            <a:r>
              <a:rPr lang="en-US" baseline="0" dirty="0" smtClean="0"/>
              <a:t> </a:t>
            </a:r>
            <a:r>
              <a:rPr lang="en-US" dirty="0" smtClean="0"/>
              <a:t>nourishing</a:t>
            </a:r>
            <a:r>
              <a:rPr lang="en-US" baseline="0" dirty="0" smtClean="0"/>
              <a:t> our foods: </a:t>
            </a:r>
            <a:r>
              <a:rPr lang="en-US" dirty="0" smtClean="0"/>
              <a:t>“The amount of iron found in one cup of spinach</a:t>
            </a:r>
            <a:r>
              <a:rPr lang="en-US" baseline="0" dirty="0" smtClean="0"/>
              <a:t> in 1945 is equal to the amount found in 65 cups today.” </a:t>
            </a:r>
            <a:r>
              <a:rPr lang="en-US" baseline="0" dirty="0" smtClean="0"/>
              <a:t/>
            </a:r>
            <a:br>
              <a:rPr lang="en-US" baseline="0" dirty="0" smtClean="0"/>
            </a:br>
            <a:r>
              <a:rPr lang="en-US" baseline="0" dirty="0" smtClean="0"/>
              <a:t>Modern day farmers are focused on NPK, but neglect to replenish the trace minerals our body requires as endocrine activators.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Master title style</a:t>
            </a:r>
            <a:endParaRPr lang="en-US" dirty="0"/>
          </a:p>
        </p:txBody>
      </p:sp>
      <p:sp>
        <p:nvSpPr>
          <p:cNvPr id="3076" name="Rectangle 4"/>
          <p:cNvSpPr>
            <a:spLocks noGrp="1" noChangeArrowheads="1"/>
          </p:cNvSpPr>
          <p:nvPr>
            <p:ph type="subTitle" idx="1" hasCustomPrompt="1"/>
          </p:nvPr>
        </p:nvSpPr>
        <p:spPr bwMode="gray">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29" name="Picture 28" descr="SYM_Horiz_RGB.png"/>
          <p:cNvPicPr>
            <a:picLocks noChangeAspect="1"/>
          </p:cNvPicPr>
          <p:nvPr userDrawn="1"/>
        </p:nvPicPr>
        <p:blipFill>
          <a:blip r:embed="rId2" cstate="print"/>
          <a:stretch>
            <a:fillRect/>
          </a:stretch>
        </p:blipFill>
        <p:spPr>
          <a:xfrm>
            <a:off x="2037923" y="174172"/>
            <a:ext cx="4885390" cy="3799748"/>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Footer Placeholder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1196715"/>
            <a:ext cx="8382000" cy="403485"/>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
        <p:nvSpPr>
          <p:cNvPr id="7" name="Rectangle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9" name="Text Placeholder 8"/>
          <p:cNvSpPr>
            <a:spLocks noGrp="1" noChangeAspect="1"/>
          </p:cNvSpPr>
          <p:nvPr>
            <p:ph type="body" sz="quarter" idx="16" hasCustomPrompt="1"/>
          </p:nvPr>
        </p:nvSpPr>
        <p:spPr>
          <a:xfrm>
            <a:off x="5410200" y="2957960"/>
            <a:ext cx="484632" cy="374904"/>
          </a:xfrm>
          <a:blipFill>
            <a:blip r:embed="rId2" cstate="print">
              <a:duotone>
                <a:schemeClr val="accent4">
                  <a:shade val="45000"/>
                  <a:satMod val="135000"/>
                </a:schemeClr>
                <a:prstClr val="white"/>
              </a:duotone>
            </a:blip>
            <a:stretch>
              <a:fillRect/>
            </a:stretch>
          </a:blipFill>
        </p:spPr>
        <p:txBody>
          <a:bodyPr/>
          <a:lstStyle>
            <a:lvl1pPr marL="0" indent="0">
              <a:buNone/>
              <a:defRPr sz="800">
                <a:solidFill>
                  <a:srgbClr val="B32317"/>
                </a:solidFill>
              </a:defRPr>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print">
              <a:duotone>
                <a:schemeClr val="accent4">
                  <a:shade val="45000"/>
                  <a:satMod val="135000"/>
                </a:schemeClr>
                <a:prstClr val="white"/>
              </a:duotone>
            </a:blip>
            <a:stretch>
              <a:fillRect/>
            </a:stretch>
          </a:blipFill>
          <a:ln>
            <a:noFill/>
          </a:ln>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8" name="Rectangle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print">
              <a:duotone>
                <a:schemeClr val="accent4">
                  <a:shade val="45000"/>
                  <a:satMod val="135000"/>
                </a:schemeClr>
                <a:prstClr val="white"/>
              </a:duotone>
            </a:blip>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print">
              <a:duotone>
                <a:schemeClr val="accent4">
                  <a:shade val="45000"/>
                  <a:satMod val="135000"/>
                </a:schemeClr>
                <a:prstClr val="white"/>
              </a:duotone>
            </a:blip>
            <a:stretch>
              <a:fillRect/>
            </a:stretch>
          </a:blipFill>
        </p:spPr>
        <p:txBody>
          <a:bodyPr/>
          <a:lstStyle>
            <a:lvl1pPr marL="0" indent="0">
              <a:buNone/>
              <a:defRPr sz="800"/>
            </a:lvl1pPr>
          </a:lstStyle>
          <a:p>
            <a:pPr lvl="0"/>
            <a:r>
              <a:rPr lang="en-US" dirty="0" smtClean="0"/>
              <a:t> </a:t>
            </a:r>
            <a:endParaRPr lang="en-US" dirty="0"/>
          </a:p>
        </p:txBody>
      </p:sp>
      <p:sp>
        <p:nvSpPr>
          <p:cNvPr id="11" name="Rectangle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 External">
    <p:spTree>
      <p:nvGrpSpPr>
        <p:cNvPr id="1" name=""/>
        <p:cNvGrpSpPr/>
        <p:nvPr/>
      </p:nvGrpSpPr>
      <p:grpSpPr>
        <a:xfrm>
          <a:off x="0" y="0"/>
          <a:ext cx="0" cy="0"/>
          <a:chOff x="0" y="0"/>
          <a:chExt cx="0" cy="0"/>
        </a:xfrm>
      </p:grpSpPr>
      <p:pic>
        <p:nvPicPr>
          <p:cNvPr id="12" name="Picture 11" descr="Picture2.png"/>
          <p:cNvPicPr>
            <a:picLocks noChangeAspect="1"/>
          </p:cNvPicPr>
          <p:nvPr userDrawn="1"/>
        </p:nvPicPr>
        <p:blipFill>
          <a:blip r:embed="rId2" cstate="print"/>
          <a:stretch>
            <a:fillRect/>
          </a:stretch>
        </p:blipFill>
        <p:spPr>
          <a:xfrm>
            <a:off x="219815" y="6205839"/>
            <a:ext cx="8704369" cy="658314"/>
          </a:xfrm>
          <a:prstGeom prst="rect">
            <a:avLst/>
          </a:prstGeom>
        </p:spPr>
      </p:pic>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Copyright © 2013 THE HEALING BODY. All rights reserved. </a:t>
            </a:r>
            <a:r>
              <a:rPr lang="en-US" sz="800" dirty="0" smtClean="0">
                <a:latin typeface="Calibri" pitchFamily="34" charset="0"/>
              </a:rPr>
              <a:t>Symantec and the Symantec Logo are trademarks or registered trademarks of The Healing Body or its affiliates in the U.S. and other countries.  Other names may be trademarks of their respective owners.</a:t>
            </a:r>
          </a:p>
          <a:p>
            <a:pPr marL="0" indent="0" algn="l">
              <a:lnSpc>
                <a:spcPct val="90000"/>
              </a:lnSpc>
              <a:buNone/>
            </a:pPr>
            <a:endParaRPr lang="en-US" sz="800" dirty="0" smtClean="0">
              <a:latin typeface="Calibri" pitchFamily="34" charset="0"/>
            </a:endParaRPr>
          </a:p>
          <a:p>
            <a:pPr marL="0" indent="0" algn="l">
              <a:lnSpc>
                <a:spcPct val="90000"/>
              </a:lnSpc>
              <a:buNone/>
            </a:pPr>
            <a:r>
              <a:rPr lang="en-US" sz="800" dirty="0" smtClean="0">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28" name="Picture 27" descr="SYM_Horiz_RGB.png"/>
          <p:cNvPicPr>
            <a:picLocks noChangeAspect="1"/>
          </p:cNvPicPr>
          <p:nvPr userDrawn="1"/>
        </p:nvPicPr>
        <p:blipFill>
          <a:blip r:embed="rId3" cstate="print"/>
          <a:stretch>
            <a:fillRect/>
          </a:stretch>
        </p:blipFill>
        <p:spPr>
          <a:xfrm>
            <a:off x="882518" y="507999"/>
            <a:ext cx="1746382" cy="1933915"/>
          </a:xfrm>
          <a:prstGeom prst="rect">
            <a:avLst/>
          </a:prstGeom>
        </p:spPr>
      </p:pic>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Internal">
    <p:spTree>
      <p:nvGrpSpPr>
        <p:cNvPr id="1" name=""/>
        <p:cNvGrpSpPr/>
        <p:nvPr/>
      </p:nvGrpSpPr>
      <p:grpSpPr>
        <a:xfrm>
          <a:off x="0" y="0"/>
          <a:ext cx="0" cy="0"/>
          <a:chOff x="0" y="0"/>
          <a:chExt cx="0" cy="0"/>
        </a:xfrm>
      </p:grpSpPr>
      <p:pic>
        <p:nvPicPr>
          <p:cNvPr id="12" name="Picture 11" descr="Picture2.png"/>
          <p:cNvPicPr>
            <a:picLocks noChangeAspect="1"/>
          </p:cNvPicPr>
          <p:nvPr userDrawn="1"/>
        </p:nvPicPr>
        <p:blipFill>
          <a:blip r:embed="rId2" cstate="print"/>
          <a:stretch>
            <a:fillRect/>
          </a:stretch>
        </p:blipFill>
        <p:spPr>
          <a:xfrm>
            <a:off x="219815" y="6205839"/>
            <a:ext cx="8704369" cy="658314"/>
          </a:xfrm>
          <a:prstGeom prst="rect">
            <a:avLst/>
          </a:prstGeom>
        </p:spPr>
      </p:pic>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THE</a:t>
            </a:r>
            <a:r>
              <a:rPr lang="en-US" sz="800" b="1" baseline="0" dirty="0" smtClean="0">
                <a:latin typeface="Calibri" pitchFamily="34" charset="0"/>
              </a:rPr>
              <a:t> HEALING BODY </a:t>
            </a:r>
            <a:r>
              <a:rPr lang="en-US" sz="800" b="1" dirty="0" smtClean="0">
                <a:latin typeface="Calibri" pitchFamily="34" charset="0"/>
              </a:rPr>
              <a:t>PROPRIETARY/CONFIDENTIAL – INTERNAL USE ONLY</a:t>
            </a:r>
            <a:br>
              <a:rPr lang="en-US" sz="800" b="1" dirty="0" smtClean="0">
                <a:latin typeface="Calibri" pitchFamily="34" charset="0"/>
              </a:rPr>
            </a:br>
            <a:r>
              <a:rPr lang="en-US" sz="800" b="0" dirty="0" smtClean="0">
                <a:latin typeface="Calibri" pitchFamily="34" charset="0"/>
              </a:rPr>
              <a:t>Copyright © 2013 The Healing Body. All rights reserved.</a:t>
            </a:r>
          </a:p>
        </p:txBody>
      </p:sp>
      <p:pic>
        <p:nvPicPr>
          <p:cNvPr id="30" name="Picture 29" descr="SYM_Horiz_RGB.png"/>
          <p:cNvPicPr>
            <a:picLocks noChangeAspect="1"/>
          </p:cNvPicPr>
          <p:nvPr userDrawn="1"/>
        </p:nvPicPr>
        <p:blipFill>
          <a:blip r:embed="rId3" cstate="print"/>
          <a:stretch>
            <a:fillRect/>
          </a:stretch>
        </p:blipFill>
        <p:spPr>
          <a:xfrm>
            <a:off x="635000" y="419099"/>
            <a:ext cx="2095529" cy="2320555"/>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Footer Placeholder 5"/>
          <p:cNvSpPr>
            <a:spLocks noGrp="1" noChangeArrowheads="1"/>
          </p:cNvSpPr>
          <p:nvPr>
            <p:ph type="ftr" sz="quarter" idx="3"/>
          </p:nvPr>
        </p:nvSpPr>
        <p:spPr bwMode="auto">
          <a:xfrm>
            <a:off x="5020215" y="6335545"/>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81000" y="1371600"/>
            <a:ext cx="4076700" cy="4800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p:nvPr>
        </p:nvSpPr>
        <p:spPr>
          <a:xfrm>
            <a:off x="4701540" y="1371600"/>
            <a:ext cx="4076700" cy="4800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828800"/>
            <a:ext cx="8382000" cy="43434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1196715"/>
            <a:ext cx="8382000" cy="403485"/>
          </a:xfrm>
        </p:spPr>
        <p:txBody>
          <a:bodyPr/>
          <a:lstStyle>
            <a:lvl1pPr>
              <a:buNone/>
              <a:defRPr b="1">
                <a:solidFill>
                  <a:srgbClr val="969696"/>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
        <p:nvSpPr>
          <p:cNvPr id="8" name="Rectangle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8" name="Picture 7" descr="Picture2.png"/>
          <p:cNvPicPr>
            <a:picLocks noChangeAspect="1"/>
          </p:cNvPicPr>
          <p:nvPr userDrawn="1"/>
        </p:nvPicPr>
        <p:blipFill>
          <a:blip r:embed="rId2" cstate="print"/>
          <a:stretch>
            <a:fillRect/>
          </a:stretch>
        </p:blipFill>
        <p:spPr>
          <a:xfrm>
            <a:off x="219815" y="6205839"/>
            <a:ext cx="8704369" cy="658314"/>
          </a:xfrm>
          <a:prstGeom prst="rect">
            <a:avLst/>
          </a:prstGeom>
        </p:spPr>
      </p:pic>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with Background Picture">
    <p:bg>
      <p:bgPr>
        <a:blipFill dpi="0" rotWithShape="1">
          <a:blip r:embed="rId2" cstate="print">
            <a:lum/>
          </a:blip>
          <a:srcRect/>
          <a:stretch>
            <a:fillRect l="-4000" t="-4000" r="-7000" b="12000"/>
          </a:stretch>
        </a:blipFill>
        <a:effectLst/>
      </p:bgPr>
    </p:bg>
    <p:spTree>
      <p:nvGrpSpPr>
        <p:cNvPr id="1" name=""/>
        <p:cNvGrpSpPr/>
        <p:nvPr/>
      </p:nvGrpSpPr>
      <p:grpSpPr>
        <a:xfrm>
          <a:off x="0" y="0"/>
          <a:ext cx="0" cy="0"/>
          <a:chOff x="0" y="0"/>
          <a:chExt cx="0" cy="0"/>
        </a:xfrm>
      </p:grpSpPr>
      <p:pic>
        <p:nvPicPr>
          <p:cNvPr id="98305" name="Picture 1"/>
          <p:cNvPicPr>
            <a:picLocks noChangeAspect="1" noChangeArrowheads="1"/>
          </p:cNvPicPr>
          <p:nvPr userDrawn="1"/>
        </p:nvPicPr>
        <p:blipFill>
          <a:blip r:embed="rId3" cstate="screen"/>
          <a:srcRect/>
          <a:stretch>
            <a:fillRect/>
          </a:stretch>
        </p:blipFill>
        <p:spPr bwMode="auto">
          <a:xfrm>
            <a:off x="0" y="5300662"/>
            <a:ext cx="9156700" cy="1566863"/>
          </a:xfrm>
          <a:prstGeom prst="rect">
            <a:avLst/>
          </a:prstGeom>
          <a:noFill/>
          <a:ln w="9525">
            <a:noFill/>
            <a:miter lim="800000"/>
            <a:headEnd/>
            <a:tailEnd/>
          </a:ln>
          <a:effectLst/>
        </p:spPr>
      </p:pic>
      <p:sp>
        <p:nvSpPr>
          <p:cNvPr id="2" name="Title 1"/>
          <p:cNvSpPr>
            <a:spLocks noGrp="1"/>
          </p:cNvSpPr>
          <p:nvPr>
            <p:ph type="title" hasCustomPrompt="1"/>
          </p:nvPr>
        </p:nvSpPr>
        <p:spPr>
          <a:xfrm>
            <a:off x="381000" y="5334000"/>
            <a:ext cx="8382000" cy="838200"/>
          </a:xfrm>
        </p:spPr>
        <p:txBody>
          <a:bodyPr/>
          <a:lstStyle>
            <a:lvl1pPr>
              <a:defRPr sz="2400"/>
            </a:lvl1pPr>
          </a:lstStyle>
          <a:p>
            <a:r>
              <a:rPr lang="en-US" dirty="0" smtClean="0"/>
              <a:t>Click to add Transition Statement here</a:t>
            </a:r>
            <a:endParaRPr lang="en-US" dirty="0"/>
          </a:p>
        </p:txBody>
      </p:sp>
      <p:pic>
        <p:nvPicPr>
          <p:cNvPr id="9" name="Picture 8" descr="Picture2.png"/>
          <p:cNvPicPr>
            <a:picLocks noChangeAspect="1"/>
          </p:cNvPicPr>
          <p:nvPr userDrawn="1"/>
        </p:nvPicPr>
        <p:blipFill>
          <a:blip r:embed="rId4" cstate="print"/>
          <a:stretch>
            <a:fillRect/>
          </a:stretch>
        </p:blipFill>
        <p:spPr>
          <a:xfrm>
            <a:off x="219815" y="6205839"/>
            <a:ext cx="8704369" cy="658314"/>
          </a:xfrm>
          <a:prstGeom prst="rect">
            <a:avLst/>
          </a:prstGeom>
        </p:spPr>
      </p:pic>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371599"/>
            <a:ext cx="8382001" cy="4800601"/>
          </a:xfrm>
        </p:spPr>
        <p:txBody>
          <a:bodyPr/>
          <a:lstStyle/>
          <a:p>
            <a:pPr lvl="0"/>
            <a:r>
              <a:rPr lang="en-US" noProof="0" smtClean="0"/>
              <a:t>Click icon to add chart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Rectangle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828800"/>
            <a:ext cx="8382001" cy="4343400"/>
          </a:xfrm>
        </p:spPr>
        <p:txBody>
          <a:bodyPr/>
          <a:lstStyle/>
          <a:p>
            <a:pPr lvl="0"/>
            <a:r>
              <a:rPr lang="en-US" noProof="0" smtClean="0"/>
              <a:t>Click icon to add chart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196715"/>
            <a:ext cx="8382000" cy="403485"/>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
        <p:nvSpPr>
          <p:cNvPr id="8" name="Rectangle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Footer Placeholder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1" name="Picture 10" descr="Picture2.png"/>
          <p:cNvPicPr>
            <a:picLocks noChangeAspect="1"/>
          </p:cNvPicPr>
          <p:nvPr userDrawn="1"/>
        </p:nvPicPr>
        <p:blipFill>
          <a:blip r:embed="rId17" cstate="print"/>
          <a:stretch>
            <a:fillRect/>
          </a:stretch>
        </p:blipFill>
        <p:spPr>
          <a:xfrm>
            <a:off x="219815" y="6205839"/>
            <a:ext cx="8704369" cy="658314"/>
          </a:xfrm>
          <a:prstGeom prst="rect">
            <a:avLst/>
          </a:prstGeom>
        </p:spPr>
      </p:pic>
      <p:sp>
        <p:nvSpPr>
          <p:cNvPr id="12293" name="Rectangle 2"/>
          <p:cNvSpPr>
            <a:spLocks noGrp="1" noChangeArrowheads="1"/>
          </p:cNvSpPr>
          <p:nvPr>
            <p:ph type="title"/>
          </p:nvPr>
        </p:nvSpPr>
        <p:spPr bwMode="black">
          <a:xfrm>
            <a:off x="381000" y="304800"/>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edit Master title style</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371600"/>
            <a:ext cx="8382000" cy="4800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51" r:id="rId3"/>
    <p:sldLayoutId id="2147483812" r:id="rId4"/>
    <p:sldLayoutId id="2147483813" r:id="rId5"/>
    <p:sldLayoutId id="2147483819" r:id="rId6"/>
    <p:sldLayoutId id="2147483816" r:id="rId7"/>
    <p:sldLayoutId id="2147483835" r:id="rId8"/>
    <p:sldLayoutId id="2147483817" r:id="rId9"/>
    <p:sldLayoutId id="2147483818" r:id="rId10"/>
    <p:sldLayoutId id="2147483838" r:id="rId11"/>
    <p:sldLayoutId id="2147483809" r:id="rId12"/>
    <p:sldLayoutId id="2147483810" r:id="rId13"/>
    <p:sldLayoutId id="2147483814" r:id="rId14"/>
    <p:sldLayoutId id="2147483815" r:id="rId15"/>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294">
                                            <p:txEl>
                                              <p:pRg st="0" end="0"/>
                                            </p:txEl>
                                          </p:spTgt>
                                        </p:tgtEl>
                                        <p:attrNameLst>
                                          <p:attrName>style.visibility</p:attrName>
                                        </p:attrNameLst>
                                      </p:cBhvr>
                                      <p:to>
                                        <p:strVal val="visible"/>
                                      </p:to>
                                    </p:set>
                                    <p:animEffect transition="in" filter="fade">
                                      <p:cBhvr>
                                        <p:cTn id="11" dur="500"/>
                                        <p:tgtEl>
                                          <p:spTgt spid="1229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294">
                                            <p:txEl>
                                              <p:pRg st="1" end="1"/>
                                            </p:txEl>
                                          </p:spTgt>
                                        </p:tgtEl>
                                        <p:attrNameLst>
                                          <p:attrName>style.visibility</p:attrName>
                                        </p:attrNameLst>
                                      </p:cBhvr>
                                      <p:to>
                                        <p:strVal val="visible"/>
                                      </p:to>
                                    </p:set>
                                    <p:animEffect transition="in" filter="fade">
                                      <p:cBhvr>
                                        <p:cTn id="15" dur="500"/>
                                        <p:tgtEl>
                                          <p:spTgt spid="1229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294">
                                            <p:txEl>
                                              <p:pRg st="2" end="2"/>
                                            </p:txEl>
                                          </p:spTgt>
                                        </p:tgtEl>
                                        <p:attrNameLst>
                                          <p:attrName>style.visibility</p:attrName>
                                        </p:attrNameLst>
                                      </p:cBhvr>
                                      <p:to>
                                        <p:strVal val="visible"/>
                                      </p:to>
                                    </p:set>
                                    <p:animEffect transition="in" filter="fade">
                                      <p:cBhvr>
                                        <p:cTn id="19" dur="500"/>
                                        <p:tgtEl>
                                          <p:spTgt spid="1229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294">
                                            <p:txEl>
                                              <p:pRg st="3" end="3"/>
                                            </p:txEl>
                                          </p:spTgt>
                                        </p:tgtEl>
                                        <p:attrNameLst>
                                          <p:attrName>style.visibility</p:attrName>
                                        </p:attrNameLst>
                                      </p:cBhvr>
                                      <p:to>
                                        <p:strVal val="visible"/>
                                      </p:to>
                                    </p:set>
                                    <p:animEffect transition="in" filter="fade">
                                      <p:cBhvr>
                                        <p:cTn id="23" dur="500"/>
                                        <p:tgtEl>
                                          <p:spTgt spid="1229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294">
                                            <p:txEl>
                                              <p:pRg st="4" end="4"/>
                                            </p:txEl>
                                          </p:spTgt>
                                        </p:tgtEl>
                                        <p:attrNameLst>
                                          <p:attrName>style.visibility</p:attrName>
                                        </p:attrNameLst>
                                      </p:cBhvr>
                                      <p:to>
                                        <p:strVal val="visible"/>
                                      </p:to>
                                    </p:set>
                                    <p:animEffect transition="in" filter="fade">
                                      <p:cBhvr>
                                        <p:cTn id="27" dur="500"/>
                                        <p:tgtEl>
                                          <p:spTgt spid="122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uiExpand="1" build="p">
        <p:tmplLst>
          <p:tmpl lvl="1">
            <p:tnLst>
              <p:par>
                <p:cTn presetID="10" presetClass="entr" presetSubtype="0" fill="hold" nodeType="afterEffect">
                  <p:stCondLst>
                    <p:cond delay="0"/>
                  </p:stCondLst>
                  <p:childTnLst>
                    <p:set>
                      <p:cBhvr>
                        <p:cTn dur="1" fill="hold">
                          <p:stCondLst>
                            <p:cond delay="0"/>
                          </p:stCondLst>
                        </p:cTn>
                        <p:tgtEl>
                          <p:spTgt spid="12294"/>
                        </p:tgtEl>
                        <p:attrNameLst>
                          <p:attrName>style.visibility</p:attrName>
                        </p:attrNameLst>
                      </p:cBhvr>
                      <p:to>
                        <p:strVal val="visible"/>
                      </p:to>
                    </p:set>
                    <p:animEffect transition="in" filter="fade">
                      <p:cBhvr>
                        <p:cTn dur="500"/>
                        <p:tgtEl>
                          <p:spTgt spid="1229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294"/>
                        </p:tgtEl>
                        <p:attrNameLst>
                          <p:attrName>style.visibility</p:attrName>
                        </p:attrNameLst>
                      </p:cBhvr>
                      <p:to>
                        <p:strVal val="visible"/>
                      </p:to>
                    </p:set>
                    <p:animEffect transition="in" filter="fade">
                      <p:cBhvr>
                        <p:cTn dur="500"/>
                        <p:tgtEl>
                          <p:spTgt spid="1229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294"/>
                        </p:tgtEl>
                        <p:attrNameLst>
                          <p:attrName>style.visibility</p:attrName>
                        </p:attrNameLst>
                      </p:cBhvr>
                      <p:to>
                        <p:strVal val="visible"/>
                      </p:to>
                    </p:set>
                    <p:animEffect transition="in" filter="fade">
                      <p:cBhvr>
                        <p:cTn dur="500"/>
                        <p:tgtEl>
                          <p:spTgt spid="1229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294"/>
                        </p:tgtEl>
                        <p:attrNameLst>
                          <p:attrName>style.visibility</p:attrName>
                        </p:attrNameLst>
                      </p:cBhvr>
                      <p:to>
                        <p:strVal val="visible"/>
                      </p:to>
                    </p:set>
                    <p:animEffect transition="in" filter="fade">
                      <p:cBhvr>
                        <p:cTn dur="500"/>
                        <p:tgtEl>
                          <p:spTgt spid="1229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294"/>
                        </p:tgtEl>
                        <p:attrNameLst>
                          <p:attrName>style.visibility</p:attrName>
                        </p:attrNameLst>
                      </p:cBhvr>
                      <p:to>
                        <p:strVal val="visible"/>
                      </p:to>
                    </p:set>
                    <p:animEffect transition="in" filter="fade">
                      <p:cBhvr>
                        <p:cTn dur="500"/>
                        <p:tgtEl>
                          <p:spTgt spid="12294"/>
                        </p:tgtEl>
                      </p:cBhvr>
                    </p:animEffect>
                  </p:childTnLst>
                </p:cTn>
              </p:par>
            </p:tnLst>
          </p:tmpl>
        </p:tmplLst>
      </p:bldP>
    </p:bld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685800" y="3810000"/>
            <a:ext cx="7772400" cy="1182914"/>
          </a:xfrm>
        </p:spPr>
        <p:txBody>
          <a:bodyPr/>
          <a:lstStyle/>
          <a:p>
            <a:r>
              <a:rPr lang="en-US" sz="3200" dirty="0" smtClean="0"/>
              <a:t>The Pharmaceutical Myth</a:t>
            </a:r>
            <a:r>
              <a:rPr lang="en-US" sz="2300" dirty="0" smtClean="0"/>
              <a:t/>
            </a:r>
            <a:br>
              <a:rPr lang="en-US" sz="2300" dirty="0" smtClean="0"/>
            </a:br>
            <a:r>
              <a:rPr lang="en-US" sz="2300" b="0" dirty="0" smtClean="0"/>
              <a:t>Letting Food be Your Medicine is the Answer for Perfect Health</a:t>
            </a:r>
            <a:br>
              <a:rPr lang="en-US" sz="2300" b="0" dirty="0" smtClean="0"/>
            </a:br>
            <a:endParaRPr lang="en-US" sz="2300" b="0" dirty="0"/>
          </a:p>
        </p:txBody>
      </p:sp>
      <p:sp>
        <p:nvSpPr>
          <p:cNvPr id="181251" name="Rectangle 3"/>
          <p:cNvSpPr>
            <a:spLocks noGrp="1" noChangeArrowheads="1"/>
          </p:cNvSpPr>
          <p:nvPr>
            <p:ph type="subTitle" idx="1"/>
          </p:nvPr>
        </p:nvSpPr>
        <p:spPr>
          <a:xfrm>
            <a:off x="685800" y="5181600"/>
            <a:ext cx="7964714" cy="381000"/>
          </a:xfrm>
        </p:spPr>
        <p:txBody>
          <a:bodyPr/>
          <a:lstStyle/>
          <a:p>
            <a:r>
              <a:rPr lang="en-US" b="0" dirty="0">
                <a:cs typeface="Arial" charset="0"/>
              </a:rPr>
              <a:t>© </a:t>
            </a:r>
            <a:r>
              <a:rPr lang="en-US" b="0" dirty="0" smtClean="0"/>
              <a:t>2014</a:t>
            </a:r>
            <a:r>
              <a:rPr lang="en-US" b="0" dirty="0" smtClean="0"/>
              <a:t>			 	   by Gerald </a:t>
            </a:r>
            <a:r>
              <a:rPr lang="en-US" b="0" dirty="0" err="1" smtClean="0"/>
              <a:t>Roliz</a:t>
            </a:r>
            <a:r>
              <a:rPr lang="en-US" b="0" dirty="0" smtClean="0"/>
              <a:t>, CNC</a:t>
            </a:r>
            <a:endParaRPr lang="en-US" b="0" dirty="0"/>
          </a:p>
          <a:p>
            <a:endParaRPr lang="en-US" b="0" dirty="0"/>
          </a:p>
        </p:txBody>
      </p:sp>
      <p:sp>
        <p:nvSpPr>
          <p:cNvPr id="5" name="Slide Number Placeholder 4"/>
          <p:cNvSpPr>
            <a:spLocks noGrp="1"/>
          </p:cNvSpPr>
          <p:nvPr>
            <p:ph type="sldNum" sz="quarter" idx="4"/>
          </p:nvPr>
        </p:nvSpPr>
        <p:spPr/>
        <p:txBody>
          <a:bodyPr/>
          <a:lstStyle/>
          <a:p>
            <a:pPr>
              <a:defRPr/>
            </a:pPr>
            <a:fld id="{46082381-925A-4C25-AB18-0C99AD89CFC0}" type="slidenum">
              <a:rPr lang="en-US" smtClean="0"/>
              <a:pPr>
                <a:defRPr/>
              </a:pPr>
              <a:t>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fade">
                                      <p:cBhvr>
                                        <p:cTn id="7" dur="500"/>
                                        <p:tgtEl>
                                          <p:spTgt spid="1812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1251">
                                            <p:txEl>
                                              <p:pRg st="0" end="0"/>
                                            </p:txEl>
                                          </p:spTgt>
                                        </p:tgtEl>
                                        <p:attrNameLst>
                                          <p:attrName>style.visibility</p:attrName>
                                        </p:attrNameLst>
                                      </p:cBhvr>
                                      <p:to>
                                        <p:strVal val="visible"/>
                                      </p:to>
                                    </p:set>
                                    <p:animEffect transition="in" filter="fade">
                                      <p:cBhvr>
                                        <p:cTn id="14" dur="500"/>
                                        <p:tgtEl>
                                          <p:spTgt spid="181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1"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Recipe for a Sicker Society</a:t>
            </a:r>
            <a:endParaRPr lang="en-US" dirty="0"/>
          </a:p>
        </p:txBody>
      </p:sp>
      <p:sp>
        <p:nvSpPr>
          <p:cNvPr id="19" name="Freeform 18"/>
          <p:cNvSpPr/>
          <p:nvPr/>
        </p:nvSpPr>
        <p:spPr>
          <a:xfrm>
            <a:off x="457200" y="1544902"/>
            <a:ext cx="4015740" cy="1468385"/>
          </a:xfrm>
          <a:custGeom>
            <a:avLst/>
            <a:gdLst>
              <a:gd name="connsiteX0" fmla="*/ 0 w 4015740"/>
              <a:gd name="connsiteY0" fmla="*/ 135779 h 1357788"/>
              <a:gd name="connsiteX1" fmla="*/ 39769 w 4015740"/>
              <a:gd name="connsiteY1" fmla="*/ 39769 h 1357788"/>
              <a:gd name="connsiteX2" fmla="*/ 135779 w 4015740"/>
              <a:gd name="connsiteY2" fmla="*/ 0 h 1357788"/>
              <a:gd name="connsiteX3" fmla="*/ 3879961 w 4015740"/>
              <a:gd name="connsiteY3" fmla="*/ 0 h 1357788"/>
              <a:gd name="connsiteX4" fmla="*/ 3975971 w 4015740"/>
              <a:gd name="connsiteY4" fmla="*/ 39769 h 1357788"/>
              <a:gd name="connsiteX5" fmla="*/ 4015740 w 4015740"/>
              <a:gd name="connsiteY5" fmla="*/ 135779 h 1357788"/>
              <a:gd name="connsiteX6" fmla="*/ 4015740 w 4015740"/>
              <a:gd name="connsiteY6" fmla="*/ 1222009 h 1357788"/>
              <a:gd name="connsiteX7" fmla="*/ 3975971 w 4015740"/>
              <a:gd name="connsiteY7" fmla="*/ 1318019 h 1357788"/>
              <a:gd name="connsiteX8" fmla="*/ 3879961 w 4015740"/>
              <a:gd name="connsiteY8" fmla="*/ 1357788 h 1357788"/>
              <a:gd name="connsiteX9" fmla="*/ 135779 w 4015740"/>
              <a:gd name="connsiteY9" fmla="*/ 1357788 h 1357788"/>
              <a:gd name="connsiteX10" fmla="*/ 39769 w 4015740"/>
              <a:gd name="connsiteY10" fmla="*/ 1318019 h 1357788"/>
              <a:gd name="connsiteX11" fmla="*/ 0 w 4015740"/>
              <a:gd name="connsiteY11" fmla="*/ 1222009 h 1357788"/>
              <a:gd name="connsiteX12" fmla="*/ 0 w 4015740"/>
              <a:gd name="connsiteY12" fmla="*/ 135779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5740" h="1357788">
                <a:moveTo>
                  <a:pt x="0" y="135779"/>
                </a:moveTo>
                <a:cubicBezTo>
                  <a:pt x="0" y="99768"/>
                  <a:pt x="14305" y="65232"/>
                  <a:pt x="39769" y="39769"/>
                </a:cubicBezTo>
                <a:cubicBezTo>
                  <a:pt x="65233" y="14306"/>
                  <a:pt x="99769" y="0"/>
                  <a:pt x="135779" y="0"/>
                </a:cubicBezTo>
                <a:lnTo>
                  <a:pt x="3879961" y="0"/>
                </a:lnTo>
                <a:cubicBezTo>
                  <a:pt x="3915972" y="0"/>
                  <a:pt x="3950508" y="14305"/>
                  <a:pt x="3975971" y="39769"/>
                </a:cubicBezTo>
                <a:cubicBezTo>
                  <a:pt x="4001434" y="65233"/>
                  <a:pt x="4015740" y="99769"/>
                  <a:pt x="4015740" y="135779"/>
                </a:cubicBezTo>
                <a:lnTo>
                  <a:pt x="4015740" y="1222009"/>
                </a:lnTo>
                <a:cubicBezTo>
                  <a:pt x="4015740" y="1258020"/>
                  <a:pt x="4001435" y="1292556"/>
                  <a:pt x="3975971" y="1318019"/>
                </a:cubicBezTo>
                <a:cubicBezTo>
                  <a:pt x="3950507" y="1343483"/>
                  <a:pt x="3915972" y="1357788"/>
                  <a:pt x="3879961" y="1357788"/>
                </a:cubicBezTo>
                <a:lnTo>
                  <a:pt x="135779" y="1357788"/>
                </a:lnTo>
                <a:cubicBezTo>
                  <a:pt x="99768" y="1357788"/>
                  <a:pt x="65232" y="1343483"/>
                  <a:pt x="39769" y="1318019"/>
                </a:cubicBezTo>
                <a:cubicBezTo>
                  <a:pt x="14306" y="1292555"/>
                  <a:pt x="0" y="1258020"/>
                  <a:pt x="0" y="1222009"/>
                </a:cubicBezTo>
                <a:lnTo>
                  <a:pt x="0" y="135779"/>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123588" tIns="123588" rIns="91440" bIns="123588" numCol="1" spcCol="1270" anchor="ctr" anchorCtr="0">
            <a:noAutofit/>
          </a:bodyPr>
          <a:lstStyle/>
          <a:p>
            <a:pPr lvl="0" defTabSz="977900">
              <a:lnSpc>
                <a:spcPct val="90000"/>
              </a:lnSpc>
              <a:spcBef>
                <a:spcPct val="0"/>
              </a:spcBef>
              <a:spcAft>
                <a:spcPct val="35000"/>
              </a:spcAft>
            </a:pPr>
            <a:r>
              <a:rPr lang="en-US" sz="2400" b="1" dirty="0" smtClean="0">
                <a:solidFill>
                  <a:schemeClr val="tx1">
                    <a:lumMod val="95000"/>
                    <a:lumOff val="5000"/>
                  </a:schemeClr>
                </a:solidFill>
              </a:rPr>
              <a:t>Malnutrition </a:t>
            </a:r>
            <a:r>
              <a:rPr lang="en-US" sz="2400" b="1" kern="1200" dirty="0" smtClean="0">
                <a:solidFill>
                  <a:schemeClr val="tx1">
                    <a:lumMod val="95000"/>
                    <a:lumOff val="5000"/>
                  </a:schemeClr>
                </a:solidFill>
              </a:rPr>
              <a:t>Causes Disease</a:t>
            </a:r>
            <a:endParaRPr lang="en-US" sz="2400" b="1" kern="1200" dirty="0">
              <a:solidFill>
                <a:schemeClr val="tx1">
                  <a:lumMod val="95000"/>
                  <a:lumOff val="5000"/>
                </a:schemeClr>
              </a:solidFill>
            </a:endParaRPr>
          </a:p>
        </p:txBody>
      </p:sp>
      <p:sp>
        <p:nvSpPr>
          <p:cNvPr id="20" name="Freeform 19"/>
          <p:cNvSpPr/>
          <p:nvPr/>
        </p:nvSpPr>
        <p:spPr>
          <a:xfrm>
            <a:off x="811529" y="3184287"/>
            <a:ext cx="4015740" cy="1357788"/>
          </a:xfrm>
          <a:custGeom>
            <a:avLst/>
            <a:gdLst>
              <a:gd name="connsiteX0" fmla="*/ 0 w 4015740"/>
              <a:gd name="connsiteY0" fmla="*/ 135779 h 1357788"/>
              <a:gd name="connsiteX1" fmla="*/ 39769 w 4015740"/>
              <a:gd name="connsiteY1" fmla="*/ 39769 h 1357788"/>
              <a:gd name="connsiteX2" fmla="*/ 135779 w 4015740"/>
              <a:gd name="connsiteY2" fmla="*/ 0 h 1357788"/>
              <a:gd name="connsiteX3" fmla="*/ 3879961 w 4015740"/>
              <a:gd name="connsiteY3" fmla="*/ 0 h 1357788"/>
              <a:gd name="connsiteX4" fmla="*/ 3975971 w 4015740"/>
              <a:gd name="connsiteY4" fmla="*/ 39769 h 1357788"/>
              <a:gd name="connsiteX5" fmla="*/ 4015740 w 4015740"/>
              <a:gd name="connsiteY5" fmla="*/ 135779 h 1357788"/>
              <a:gd name="connsiteX6" fmla="*/ 4015740 w 4015740"/>
              <a:gd name="connsiteY6" fmla="*/ 1222009 h 1357788"/>
              <a:gd name="connsiteX7" fmla="*/ 3975971 w 4015740"/>
              <a:gd name="connsiteY7" fmla="*/ 1318019 h 1357788"/>
              <a:gd name="connsiteX8" fmla="*/ 3879961 w 4015740"/>
              <a:gd name="connsiteY8" fmla="*/ 1357788 h 1357788"/>
              <a:gd name="connsiteX9" fmla="*/ 135779 w 4015740"/>
              <a:gd name="connsiteY9" fmla="*/ 1357788 h 1357788"/>
              <a:gd name="connsiteX10" fmla="*/ 39769 w 4015740"/>
              <a:gd name="connsiteY10" fmla="*/ 1318019 h 1357788"/>
              <a:gd name="connsiteX11" fmla="*/ 0 w 4015740"/>
              <a:gd name="connsiteY11" fmla="*/ 1222009 h 1357788"/>
              <a:gd name="connsiteX12" fmla="*/ 0 w 4015740"/>
              <a:gd name="connsiteY12" fmla="*/ 135779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5740" h="1357788">
                <a:moveTo>
                  <a:pt x="0" y="135779"/>
                </a:moveTo>
                <a:cubicBezTo>
                  <a:pt x="0" y="99768"/>
                  <a:pt x="14305" y="65232"/>
                  <a:pt x="39769" y="39769"/>
                </a:cubicBezTo>
                <a:cubicBezTo>
                  <a:pt x="65233" y="14306"/>
                  <a:pt x="99769" y="0"/>
                  <a:pt x="135779" y="0"/>
                </a:cubicBezTo>
                <a:lnTo>
                  <a:pt x="3879961" y="0"/>
                </a:lnTo>
                <a:cubicBezTo>
                  <a:pt x="3915972" y="0"/>
                  <a:pt x="3950508" y="14305"/>
                  <a:pt x="3975971" y="39769"/>
                </a:cubicBezTo>
                <a:cubicBezTo>
                  <a:pt x="4001434" y="65233"/>
                  <a:pt x="4015740" y="99769"/>
                  <a:pt x="4015740" y="135779"/>
                </a:cubicBezTo>
                <a:lnTo>
                  <a:pt x="4015740" y="1222009"/>
                </a:lnTo>
                <a:cubicBezTo>
                  <a:pt x="4015740" y="1258020"/>
                  <a:pt x="4001435" y="1292556"/>
                  <a:pt x="3975971" y="1318019"/>
                </a:cubicBezTo>
                <a:cubicBezTo>
                  <a:pt x="3950507" y="1343483"/>
                  <a:pt x="3915972" y="1357788"/>
                  <a:pt x="3879961" y="1357788"/>
                </a:cubicBezTo>
                <a:lnTo>
                  <a:pt x="135779" y="1357788"/>
                </a:lnTo>
                <a:cubicBezTo>
                  <a:pt x="99768" y="1357788"/>
                  <a:pt x="65232" y="1343483"/>
                  <a:pt x="39769" y="1318019"/>
                </a:cubicBezTo>
                <a:cubicBezTo>
                  <a:pt x="14306" y="1292555"/>
                  <a:pt x="0" y="1258020"/>
                  <a:pt x="0" y="1222009"/>
                </a:cubicBezTo>
                <a:lnTo>
                  <a:pt x="0" y="135779"/>
                </a:lnTo>
                <a:close/>
              </a:path>
            </a:pathLst>
          </a:custGeom>
          <a:solidFill>
            <a:srgbClr val="606060"/>
          </a:solidFill>
        </p:spPr>
        <p:style>
          <a:lnRef idx="3">
            <a:schemeClr val="lt1"/>
          </a:lnRef>
          <a:fillRef idx="1">
            <a:schemeClr val="accent5"/>
          </a:fillRef>
          <a:effectRef idx="1">
            <a:schemeClr val="accent5"/>
          </a:effectRef>
          <a:fontRef idx="minor">
            <a:schemeClr val="lt1"/>
          </a:fontRef>
        </p:style>
        <p:txBody>
          <a:bodyPr spcFirstLastPara="0" vert="horz" wrap="square" lIns="123588" tIns="123588" rIns="91440" bIns="123588" numCol="1" spcCol="1270" anchor="ctr" anchorCtr="0">
            <a:noAutofit/>
          </a:bodyPr>
          <a:lstStyle/>
          <a:p>
            <a:pPr lvl="0" defTabSz="977900">
              <a:lnSpc>
                <a:spcPct val="90000"/>
              </a:lnSpc>
              <a:spcBef>
                <a:spcPct val="0"/>
              </a:spcBef>
              <a:spcAft>
                <a:spcPct val="35000"/>
              </a:spcAft>
            </a:pPr>
            <a:r>
              <a:rPr lang="en-US" sz="2400" b="1" kern="1200" dirty="0" smtClean="0"/>
              <a:t>Pharmaceutical Drugs</a:t>
            </a:r>
          </a:p>
          <a:p>
            <a:pPr lvl="0" defTabSz="977900">
              <a:lnSpc>
                <a:spcPct val="90000"/>
              </a:lnSpc>
              <a:spcBef>
                <a:spcPct val="0"/>
              </a:spcBef>
              <a:spcAft>
                <a:spcPct val="35000"/>
              </a:spcAft>
            </a:pPr>
            <a:r>
              <a:rPr lang="en-US" sz="2400" b="1" kern="1200" dirty="0" smtClean="0"/>
              <a:t>Exacerbate Malnutrition</a:t>
            </a:r>
            <a:endParaRPr lang="en-US" sz="2400" b="1" kern="1200" dirty="0"/>
          </a:p>
        </p:txBody>
      </p:sp>
      <p:sp>
        <p:nvSpPr>
          <p:cNvPr id="21" name="Freeform 20"/>
          <p:cNvSpPr/>
          <p:nvPr/>
        </p:nvSpPr>
        <p:spPr>
          <a:xfrm>
            <a:off x="1165859" y="4768374"/>
            <a:ext cx="4015740" cy="1357788"/>
          </a:xfrm>
          <a:custGeom>
            <a:avLst/>
            <a:gdLst>
              <a:gd name="connsiteX0" fmla="*/ 0 w 4015740"/>
              <a:gd name="connsiteY0" fmla="*/ 135779 h 1357788"/>
              <a:gd name="connsiteX1" fmla="*/ 39769 w 4015740"/>
              <a:gd name="connsiteY1" fmla="*/ 39769 h 1357788"/>
              <a:gd name="connsiteX2" fmla="*/ 135779 w 4015740"/>
              <a:gd name="connsiteY2" fmla="*/ 0 h 1357788"/>
              <a:gd name="connsiteX3" fmla="*/ 3879961 w 4015740"/>
              <a:gd name="connsiteY3" fmla="*/ 0 h 1357788"/>
              <a:gd name="connsiteX4" fmla="*/ 3975971 w 4015740"/>
              <a:gd name="connsiteY4" fmla="*/ 39769 h 1357788"/>
              <a:gd name="connsiteX5" fmla="*/ 4015740 w 4015740"/>
              <a:gd name="connsiteY5" fmla="*/ 135779 h 1357788"/>
              <a:gd name="connsiteX6" fmla="*/ 4015740 w 4015740"/>
              <a:gd name="connsiteY6" fmla="*/ 1222009 h 1357788"/>
              <a:gd name="connsiteX7" fmla="*/ 3975971 w 4015740"/>
              <a:gd name="connsiteY7" fmla="*/ 1318019 h 1357788"/>
              <a:gd name="connsiteX8" fmla="*/ 3879961 w 4015740"/>
              <a:gd name="connsiteY8" fmla="*/ 1357788 h 1357788"/>
              <a:gd name="connsiteX9" fmla="*/ 135779 w 4015740"/>
              <a:gd name="connsiteY9" fmla="*/ 1357788 h 1357788"/>
              <a:gd name="connsiteX10" fmla="*/ 39769 w 4015740"/>
              <a:gd name="connsiteY10" fmla="*/ 1318019 h 1357788"/>
              <a:gd name="connsiteX11" fmla="*/ 0 w 4015740"/>
              <a:gd name="connsiteY11" fmla="*/ 1222009 h 1357788"/>
              <a:gd name="connsiteX12" fmla="*/ 0 w 4015740"/>
              <a:gd name="connsiteY12" fmla="*/ 135779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5740" h="1357788">
                <a:moveTo>
                  <a:pt x="0" y="135779"/>
                </a:moveTo>
                <a:cubicBezTo>
                  <a:pt x="0" y="99768"/>
                  <a:pt x="14305" y="65232"/>
                  <a:pt x="39769" y="39769"/>
                </a:cubicBezTo>
                <a:cubicBezTo>
                  <a:pt x="65233" y="14306"/>
                  <a:pt x="99769" y="0"/>
                  <a:pt x="135779" y="0"/>
                </a:cubicBezTo>
                <a:lnTo>
                  <a:pt x="3879961" y="0"/>
                </a:lnTo>
                <a:cubicBezTo>
                  <a:pt x="3915972" y="0"/>
                  <a:pt x="3950508" y="14305"/>
                  <a:pt x="3975971" y="39769"/>
                </a:cubicBezTo>
                <a:cubicBezTo>
                  <a:pt x="4001434" y="65233"/>
                  <a:pt x="4015740" y="99769"/>
                  <a:pt x="4015740" y="135779"/>
                </a:cubicBezTo>
                <a:lnTo>
                  <a:pt x="4015740" y="1222009"/>
                </a:lnTo>
                <a:cubicBezTo>
                  <a:pt x="4015740" y="1258020"/>
                  <a:pt x="4001435" y="1292556"/>
                  <a:pt x="3975971" y="1318019"/>
                </a:cubicBezTo>
                <a:cubicBezTo>
                  <a:pt x="3950507" y="1343483"/>
                  <a:pt x="3915972" y="1357788"/>
                  <a:pt x="3879961" y="1357788"/>
                </a:cubicBezTo>
                <a:lnTo>
                  <a:pt x="135779" y="1357788"/>
                </a:lnTo>
                <a:cubicBezTo>
                  <a:pt x="99768" y="1357788"/>
                  <a:pt x="65232" y="1343483"/>
                  <a:pt x="39769" y="1318019"/>
                </a:cubicBezTo>
                <a:cubicBezTo>
                  <a:pt x="14306" y="1292555"/>
                  <a:pt x="0" y="1258020"/>
                  <a:pt x="0" y="1222009"/>
                </a:cubicBezTo>
                <a:lnTo>
                  <a:pt x="0" y="135779"/>
                </a:lnTo>
                <a:close/>
              </a:path>
            </a:pathLst>
          </a:custGeom>
        </p:spPr>
        <p:style>
          <a:lnRef idx="3">
            <a:schemeClr val="lt1"/>
          </a:lnRef>
          <a:fillRef idx="1">
            <a:schemeClr val="dk1"/>
          </a:fillRef>
          <a:effectRef idx="1">
            <a:schemeClr val="dk1"/>
          </a:effectRef>
          <a:fontRef idx="minor">
            <a:schemeClr val="lt1"/>
          </a:fontRef>
        </p:style>
        <p:txBody>
          <a:bodyPr spcFirstLastPara="0" vert="horz" wrap="square" lIns="123588" tIns="123588" rIns="91440" bIns="123588" numCol="1" spcCol="1270" anchor="ctr" anchorCtr="0">
            <a:noAutofit/>
          </a:bodyPr>
          <a:lstStyle/>
          <a:p>
            <a:pPr lvl="0" defTabSz="977900">
              <a:lnSpc>
                <a:spcPct val="90000"/>
              </a:lnSpc>
              <a:spcBef>
                <a:spcPct val="0"/>
              </a:spcBef>
              <a:spcAft>
                <a:spcPct val="35000"/>
              </a:spcAft>
            </a:pPr>
            <a:r>
              <a:rPr lang="en-US" sz="2400" b="1" kern="1200" dirty="0" smtClean="0"/>
              <a:t>Pharmaceutical Drugs </a:t>
            </a:r>
          </a:p>
          <a:p>
            <a:pPr lvl="0" defTabSz="977900">
              <a:lnSpc>
                <a:spcPct val="90000"/>
              </a:lnSpc>
              <a:spcBef>
                <a:spcPct val="0"/>
              </a:spcBef>
              <a:spcAft>
                <a:spcPct val="35000"/>
              </a:spcAft>
            </a:pPr>
            <a:r>
              <a:rPr lang="en-US" sz="2400" b="1" kern="1200" dirty="0" smtClean="0"/>
              <a:t>Cause Additional Diseases</a:t>
            </a:r>
            <a:endParaRPr lang="en-US" sz="2400" b="1" kern="1200" dirty="0"/>
          </a:p>
        </p:txBody>
      </p:sp>
      <p:sp>
        <p:nvSpPr>
          <p:cNvPr id="22" name="Freeform 21"/>
          <p:cNvSpPr/>
          <p:nvPr/>
        </p:nvSpPr>
        <p:spPr>
          <a:xfrm>
            <a:off x="3590377" y="2629856"/>
            <a:ext cx="882562" cy="882562"/>
          </a:xfrm>
          <a:custGeom>
            <a:avLst/>
            <a:gdLst>
              <a:gd name="connsiteX0" fmla="*/ 0 w 882562"/>
              <a:gd name="connsiteY0" fmla="*/ 485409 h 882562"/>
              <a:gd name="connsiteX1" fmla="*/ 198576 w 882562"/>
              <a:gd name="connsiteY1" fmla="*/ 485409 h 882562"/>
              <a:gd name="connsiteX2" fmla="*/ 198576 w 882562"/>
              <a:gd name="connsiteY2" fmla="*/ 0 h 882562"/>
              <a:gd name="connsiteX3" fmla="*/ 683986 w 882562"/>
              <a:gd name="connsiteY3" fmla="*/ 0 h 882562"/>
              <a:gd name="connsiteX4" fmla="*/ 683986 w 882562"/>
              <a:gd name="connsiteY4" fmla="*/ 485409 h 882562"/>
              <a:gd name="connsiteX5" fmla="*/ 882562 w 882562"/>
              <a:gd name="connsiteY5" fmla="*/ 485409 h 882562"/>
              <a:gd name="connsiteX6" fmla="*/ 441281 w 882562"/>
              <a:gd name="connsiteY6" fmla="*/ 882562 h 882562"/>
              <a:gd name="connsiteX7" fmla="*/ 0 w 882562"/>
              <a:gd name="connsiteY7" fmla="*/ 485409 h 8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562" h="882562">
                <a:moveTo>
                  <a:pt x="0" y="485409"/>
                </a:moveTo>
                <a:lnTo>
                  <a:pt x="198576" y="485409"/>
                </a:lnTo>
                <a:lnTo>
                  <a:pt x="198576" y="0"/>
                </a:lnTo>
                <a:lnTo>
                  <a:pt x="683986" y="0"/>
                </a:lnTo>
                <a:lnTo>
                  <a:pt x="683986" y="485409"/>
                </a:lnTo>
                <a:lnTo>
                  <a:pt x="882562" y="485409"/>
                </a:lnTo>
                <a:lnTo>
                  <a:pt x="441281" y="882562"/>
                </a:lnTo>
                <a:lnTo>
                  <a:pt x="0" y="485409"/>
                </a:lnTo>
                <a:close/>
              </a:path>
            </a:pathLst>
          </a:custGeom>
          <a:solidFill>
            <a:schemeClr val="bg2">
              <a:lumMod val="40000"/>
              <a:lumOff val="60000"/>
              <a:alpha val="90000"/>
            </a:schemeClr>
          </a:solidFill>
        </p:spPr>
        <p:style>
          <a:lnRef idx="1">
            <a:schemeClr val="dk1">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4296" tIns="45720" rIns="244296" bIns="264154" numCol="1" spcCol="1270" anchor="ctr" anchorCtr="0">
            <a:noAutofit/>
          </a:bodyPr>
          <a:lstStyle/>
          <a:p>
            <a:pPr lvl="0" algn="ctr" defTabSz="1600200">
              <a:lnSpc>
                <a:spcPct val="90000"/>
              </a:lnSpc>
              <a:spcBef>
                <a:spcPct val="0"/>
              </a:spcBef>
              <a:spcAft>
                <a:spcPct val="35000"/>
              </a:spcAft>
            </a:pPr>
            <a:endParaRPr lang="en-US" sz="3600" kern="1200"/>
          </a:p>
        </p:txBody>
      </p:sp>
      <p:sp>
        <p:nvSpPr>
          <p:cNvPr id="23" name="Freeform 22"/>
          <p:cNvSpPr/>
          <p:nvPr/>
        </p:nvSpPr>
        <p:spPr>
          <a:xfrm>
            <a:off x="3944707" y="4204891"/>
            <a:ext cx="882562" cy="882562"/>
          </a:xfrm>
          <a:custGeom>
            <a:avLst/>
            <a:gdLst>
              <a:gd name="connsiteX0" fmla="*/ 0 w 882562"/>
              <a:gd name="connsiteY0" fmla="*/ 485409 h 882562"/>
              <a:gd name="connsiteX1" fmla="*/ 198576 w 882562"/>
              <a:gd name="connsiteY1" fmla="*/ 485409 h 882562"/>
              <a:gd name="connsiteX2" fmla="*/ 198576 w 882562"/>
              <a:gd name="connsiteY2" fmla="*/ 0 h 882562"/>
              <a:gd name="connsiteX3" fmla="*/ 683986 w 882562"/>
              <a:gd name="connsiteY3" fmla="*/ 0 h 882562"/>
              <a:gd name="connsiteX4" fmla="*/ 683986 w 882562"/>
              <a:gd name="connsiteY4" fmla="*/ 485409 h 882562"/>
              <a:gd name="connsiteX5" fmla="*/ 882562 w 882562"/>
              <a:gd name="connsiteY5" fmla="*/ 485409 h 882562"/>
              <a:gd name="connsiteX6" fmla="*/ 441281 w 882562"/>
              <a:gd name="connsiteY6" fmla="*/ 882562 h 882562"/>
              <a:gd name="connsiteX7" fmla="*/ 0 w 882562"/>
              <a:gd name="connsiteY7" fmla="*/ 485409 h 8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562" h="882562">
                <a:moveTo>
                  <a:pt x="0" y="485409"/>
                </a:moveTo>
                <a:lnTo>
                  <a:pt x="198576" y="485409"/>
                </a:lnTo>
                <a:lnTo>
                  <a:pt x="198576" y="0"/>
                </a:lnTo>
                <a:lnTo>
                  <a:pt x="683986" y="0"/>
                </a:lnTo>
                <a:lnTo>
                  <a:pt x="683986" y="485409"/>
                </a:lnTo>
                <a:lnTo>
                  <a:pt x="882562" y="485409"/>
                </a:lnTo>
                <a:lnTo>
                  <a:pt x="441281" y="882562"/>
                </a:lnTo>
                <a:lnTo>
                  <a:pt x="0" y="485409"/>
                </a:lnTo>
                <a:close/>
              </a:path>
            </a:pathLst>
          </a:custGeom>
          <a:solidFill>
            <a:schemeClr val="bg2">
              <a:lumMod val="40000"/>
              <a:lumOff val="60000"/>
              <a:alpha val="90000"/>
            </a:schemeClr>
          </a:solidFill>
        </p:spPr>
        <p:style>
          <a:lnRef idx="1">
            <a:schemeClr val="dk1">
              <a:alpha val="90000"/>
              <a:hueOff val="0"/>
              <a:satOff val="0"/>
              <a:lumOff val="0"/>
              <a:alphaOff val="0"/>
            </a:schemeClr>
          </a:lnRef>
          <a:fillRef idx="1">
            <a:schemeClr val="lt1">
              <a:alpha val="90000"/>
              <a:tint val="40000"/>
              <a:hueOff val="0"/>
              <a:satOff val="0"/>
              <a:lumOff val="0"/>
              <a:alphaOff val="0"/>
            </a:schemeClr>
          </a:fillRef>
          <a:effectRef idx="2">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4296" tIns="45720" rIns="244296" bIns="264154" numCol="1" spcCol="1270" anchor="ctr" anchorCtr="0">
            <a:noAutofit/>
          </a:bodyPr>
          <a:lstStyle/>
          <a:p>
            <a:pPr lvl="0" algn="ctr" defTabSz="1600200">
              <a:lnSpc>
                <a:spcPct val="90000"/>
              </a:lnSpc>
              <a:spcBef>
                <a:spcPct val="0"/>
              </a:spcBef>
              <a:spcAft>
                <a:spcPct val="35000"/>
              </a:spcAft>
            </a:pPr>
            <a:endParaRPr lang="en-US" sz="3600" kern="1200"/>
          </a:p>
        </p:txBody>
      </p:sp>
      <p:pic>
        <p:nvPicPr>
          <p:cNvPr id="15" name="Picture 5" descr="C:\Users\Gerald\Desktop\Drug Induced disease_.jpg"/>
          <p:cNvPicPr>
            <a:picLocks noChangeAspect="1" noChangeArrowheads="1"/>
          </p:cNvPicPr>
          <p:nvPr/>
        </p:nvPicPr>
        <p:blipFill>
          <a:blip r:embed="rId3" cstate="print"/>
          <a:stretch>
            <a:fillRect/>
          </a:stretch>
        </p:blipFill>
        <p:spPr bwMode="auto">
          <a:xfrm>
            <a:off x="7162800" y="3810000"/>
            <a:ext cx="1753443" cy="2310311"/>
          </a:xfrm>
          <a:prstGeom prst="rect">
            <a:avLst/>
          </a:prstGeom>
          <a:ln>
            <a:noFill/>
          </a:ln>
          <a:effectLst>
            <a:outerShdw blurRad="292100" dist="139700" dir="2700000" algn="tl" rotWithShape="0">
              <a:srgbClr val="333333">
                <a:alpha val="65000"/>
              </a:srgbClr>
            </a:outerShdw>
          </a:effectLst>
        </p:spPr>
      </p:pic>
      <p:pic>
        <p:nvPicPr>
          <p:cNvPr id="16" name="Picture 2" descr="C:\Users\Gerald\Pictures\SP photos\Drug induced Nutrient deficiency.jpg"/>
          <p:cNvPicPr>
            <a:picLocks noChangeAspect="1" noChangeArrowheads="1"/>
          </p:cNvPicPr>
          <p:nvPr/>
        </p:nvPicPr>
        <p:blipFill>
          <a:blip r:embed="rId4" cstate="print"/>
          <a:stretch>
            <a:fillRect/>
          </a:stretch>
        </p:blipFill>
        <p:spPr bwMode="auto">
          <a:xfrm>
            <a:off x="5791200" y="2362200"/>
            <a:ext cx="1447800" cy="2386375"/>
          </a:xfrm>
          <a:prstGeom prst="rect">
            <a:avLst/>
          </a:prstGeom>
          <a:ln>
            <a:noFill/>
          </a:ln>
          <a:effectLst>
            <a:outerShdw blurRad="292100" dist="139700" dir="2700000" algn="tl" rotWithShape="0">
              <a:srgbClr val="333333">
                <a:alpha val="65000"/>
              </a:srgbClr>
            </a:outerShdw>
          </a:effectLst>
        </p:spPr>
      </p:pic>
      <p:pic>
        <p:nvPicPr>
          <p:cNvPr id="17" name="Picture 5" descr="Nutrition%20and%20Phy%20Degen_C"/>
          <p:cNvPicPr>
            <a:picLocks noChangeAspect="1" noChangeArrowheads="1"/>
          </p:cNvPicPr>
          <p:nvPr/>
        </p:nvPicPr>
        <p:blipFill>
          <a:blip r:embed="rId5" cstate="print"/>
          <a:srcRect/>
          <a:stretch>
            <a:fillRect/>
          </a:stretch>
        </p:blipFill>
        <p:spPr>
          <a:xfrm>
            <a:off x="7010400" y="381000"/>
            <a:ext cx="1500814" cy="2343312"/>
          </a:xfrm>
          <a:prstGeom prst="rect">
            <a:avLst/>
          </a:prstGeom>
          <a:ln>
            <a:noFill/>
          </a:ln>
          <a:effectLst>
            <a:outerShdw blurRad="292100" dist="139700" dir="2700000" algn="tl" rotWithShape="0">
              <a:srgbClr val="333333">
                <a:alpha val="65000"/>
              </a:srgbClr>
            </a:outerShdw>
          </a:effectLst>
        </p:spPr>
      </p:pic>
      <p:pic>
        <p:nvPicPr>
          <p:cNvPr id="8" name="Picture 5" descr="Nutrition%20and%20Phy%20Degen_C"/>
          <p:cNvPicPr>
            <a:picLocks noChangeAspect="1" noChangeArrowheads="1"/>
          </p:cNvPicPr>
          <p:nvPr/>
        </p:nvPicPr>
        <p:blipFill>
          <a:blip r:embed="rId5" cstate="print"/>
          <a:srcRect/>
          <a:stretch>
            <a:fillRect/>
          </a:stretch>
        </p:blipFill>
        <p:spPr>
          <a:xfrm>
            <a:off x="9906000" y="849933"/>
            <a:ext cx="3452957" cy="5391312"/>
          </a:xfrm>
          <a:prstGeom prst="rect">
            <a:avLst/>
          </a:prstGeom>
          <a:ln>
            <a:noFill/>
          </a:ln>
          <a:effectLst>
            <a:outerShdw blurRad="292100" dist="139700" dir="2700000" algn="tl" rotWithShape="0">
              <a:srgbClr val="333333">
                <a:alpha val="65000"/>
              </a:srgbClr>
            </a:outerShdw>
          </a:effectLst>
        </p:spPr>
      </p:pic>
      <p:pic>
        <p:nvPicPr>
          <p:cNvPr id="5" name="Picture 2" descr="C:\Users\Gerald\Pictures\SP photos\Drug induced Nutrient deficiency.jpg"/>
          <p:cNvPicPr>
            <a:picLocks noChangeAspect="1" noChangeArrowheads="1"/>
          </p:cNvPicPr>
          <p:nvPr/>
        </p:nvPicPr>
        <p:blipFill>
          <a:blip r:embed="rId4" cstate="print"/>
          <a:stretch>
            <a:fillRect/>
          </a:stretch>
        </p:blipFill>
        <p:spPr bwMode="auto">
          <a:xfrm>
            <a:off x="12082652" y="846195"/>
            <a:ext cx="3257506" cy="5369270"/>
          </a:xfrm>
          <a:prstGeom prst="rect">
            <a:avLst/>
          </a:prstGeom>
          <a:ln>
            <a:noFill/>
          </a:ln>
          <a:effectLst>
            <a:outerShdw blurRad="292100" dist="139700" dir="2700000" algn="tl" rotWithShape="0">
              <a:srgbClr val="333333">
                <a:alpha val="65000"/>
              </a:srgbClr>
            </a:outerShdw>
          </a:effectLst>
        </p:spPr>
      </p:pic>
      <p:pic>
        <p:nvPicPr>
          <p:cNvPr id="7" name="Picture 5" descr="C:\Users\Gerald\Desktop\Drug Induced disease_.jpg"/>
          <p:cNvPicPr>
            <a:picLocks noChangeAspect="1" noChangeArrowheads="1"/>
          </p:cNvPicPr>
          <p:nvPr/>
        </p:nvPicPr>
        <p:blipFill>
          <a:blip r:embed="rId3" cstate="print"/>
          <a:stretch>
            <a:fillRect/>
          </a:stretch>
        </p:blipFill>
        <p:spPr bwMode="auto">
          <a:xfrm>
            <a:off x="14376451" y="990600"/>
            <a:ext cx="3759149" cy="4953000"/>
          </a:xfrm>
          <a:prstGeom prst="rect">
            <a:avLst/>
          </a:prstGeom>
          <a:ln>
            <a:noFill/>
          </a:ln>
          <a:effectLst>
            <a:outerShdw blurRad="292100" dist="139700" dir="2700000" algn="tl" rotWithShape="0">
              <a:srgbClr val="333333">
                <a:alpha val="65000"/>
              </a:srgbClr>
            </a:outerShdw>
          </a:effectLst>
        </p:spPr>
      </p:pic>
      <p:sp>
        <p:nvSpPr>
          <p:cNvPr id="24" name="Slide Number Placeholder 3"/>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5" presetClass="path" presetSubtype="0" accel="50000" decel="50000" fill="hold" nodeType="withEffect">
                                  <p:stCondLst>
                                    <p:cond delay="0"/>
                                  </p:stCondLst>
                                  <p:childTnLst>
                                    <p:animMotion origin="layout" path="M -1.01528 -0.05972 L -1.04861 -0.05972 " pathEditMode="relative" rAng="0" ptsTypes="AA">
                                      <p:cBhvr>
                                        <p:cTn id="9" dur="500" fill="hold"/>
                                        <p:tgtEl>
                                          <p:spTgt spid="17"/>
                                        </p:tgtEl>
                                        <p:attrNameLst>
                                          <p:attrName>ppt_x</p:attrName>
                                          <p:attrName>ppt_y</p:attrName>
                                        </p:attrNameLst>
                                      </p:cBhvr>
                                      <p:rCtr x="-17" y="0"/>
                                    </p:animMotion>
                                  </p:childTnLst>
                                </p:cTn>
                              </p:par>
                              <p:par>
                                <p:cTn id="10" presetID="35" presetClass="path" presetSubtype="0" accel="50000" decel="50000" fill="hold" nodeType="withEffect">
                                  <p:stCondLst>
                                    <p:cond delay="0"/>
                                  </p:stCondLst>
                                  <p:childTnLst>
                                    <p:animMotion origin="layout" path="M -0.90417 -0.00324 L -0.9375 -0.00718 " pathEditMode="relative" rAng="0" ptsTypes="AA">
                                      <p:cBhvr>
                                        <p:cTn id="11" dur="500" fill="hold"/>
                                        <p:tgtEl>
                                          <p:spTgt spid="16"/>
                                        </p:tgtEl>
                                        <p:attrNameLst>
                                          <p:attrName>ppt_x</p:attrName>
                                          <p:attrName>ppt_y</p:attrName>
                                        </p:attrNameLst>
                                      </p:cBhvr>
                                      <p:rCtr x="-17" y="-2"/>
                                    </p:animMotion>
                                  </p:childTnLst>
                                </p:cTn>
                              </p:par>
                              <p:par>
                                <p:cTn id="12" presetID="35" presetClass="path" presetSubtype="0" accel="50000" decel="50000" fill="hold" nodeType="withEffect">
                                  <p:stCondLst>
                                    <p:cond delay="0"/>
                                  </p:stCondLst>
                                  <p:childTnLst>
                                    <p:animMotion origin="layout" path="M -1.04584 0.00949 L -1.0875 0.01111 " pathEditMode="relative" rAng="0" ptsTypes="AA">
                                      <p:cBhvr>
                                        <p:cTn id="13" dur="500" fill="hold"/>
                                        <p:tgtEl>
                                          <p:spTgt spid="15"/>
                                        </p:tgtEl>
                                        <p:attrNameLst>
                                          <p:attrName>ppt_x</p:attrName>
                                          <p:attrName>ppt_y</p:attrName>
                                        </p:attrNameLst>
                                      </p:cBhvr>
                                      <p:rCtr x="-21" y="1"/>
                                    </p:animMotion>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35" presetClass="path" presetSubtype="0" accel="50000" decel="50000" fill="hold" nodeType="withEffect">
                                  <p:stCondLst>
                                    <p:cond delay="0"/>
                                  </p:stCondLst>
                                  <p:childTnLst>
                                    <p:animMotion origin="layout" path="M -0.45417 0.02916 L -0.47917 0.02916 " pathEditMode="relative" rAng="0" ptsTypes="AA">
                                      <p:cBhvr>
                                        <p:cTn id="22" dur="500" fill="hold"/>
                                        <p:tgtEl>
                                          <p:spTgt spid="8"/>
                                        </p:tgtEl>
                                        <p:attrNameLst>
                                          <p:attrName>ppt_x</p:attrName>
                                          <p:attrName>ppt_y</p:attrName>
                                        </p:attrNameLst>
                                      </p:cBhvr>
                                      <p:rCtr x="-13" y="0"/>
                                    </p:animMotion>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8"/>
                                        </p:tgtEl>
                                      </p:cBhvr>
                                      <p:by x="45000" y="45000"/>
                                    </p:animScale>
                                  </p:childTnLst>
                                </p:cTn>
                              </p:par>
                              <p:par>
                                <p:cTn id="27" presetID="63" presetClass="path" presetSubtype="0" accel="50000" decel="50000" fill="hold" nodeType="withEffect">
                                  <p:stCondLst>
                                    <p:cond delay="0"/>
                                  </p:stCondLst>
                                  <p:childTnLst>
                                    <p:animMotion origin="layout" path="M -0.47917 0.02916 L -0.42205 -0.29468 " pathEditMode="relative" rAng="0" ptsTypes="AA">
                                      <p:cBhvr>
                                        <p:cTn id="28" dur="2000" fill="hold"/>
                                        <p:tgtEl>
                                          <p:spTgt spid="8"/>
                                        </p:tgtEl>
                                        <p:attrNameLst>
                                          <p:attrName>ppt_x</p:attrName>
                                          <p:attrName>ppt_y</p:attrName>
                                        </p:attrNameLst>
                                      </p:cBhvr>
                                      <p:rCtr x="28" y="-162"/>
                                    </p:animMotion>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20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35" presetClass="path" presetSubtype="0" accel="50000" decel="50000" fill="hold" nodeType="withEffect">
                                  <p:stCondLst>
                                    <p:cond delay="0"/>
                                  </p:stCondLst>
                                  <p:childTnLst>
                                    <p:animMotion origin="layout" path="M -0.68281 0.02963 L -0.69948 0.02732 " pathEditMode="relative" rAng="0" ptsTypes="AA">
                                      <p:cBhvr>
                                        <p:cTn id="41" dur="500" fill="hold"/>
                                        <p:tgtEl>
                                          <p:spTgt spid="5"/>
                                        </p:tgtEl>
                                        <p:attrNameLst>
                                          <p:attrName>ppt_x</p:attrName>
                                          <p:attrName>ppt_y</p:attrName>
                                        </p:attrNameLst>
                                      </p:cBhvr>
                                      <p:rCtr x="-8" y="-1"/>
                                    </p:animMotion>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nodeType="clickEffect">
                                  <p:stCondLst>
                                    <p:cond delay="0"/>
                                  </p:stCondLst>
                                  <p:childTnLst>
                                    <p:animScale>
                                      <p:cBhvr>
                                        <p:cTn id="45" dur="2000" fill="hold"/>
                                        <p:tgtEl>
                                          <p:spTgt spid="5"/>
                                        </p:tgtEl>
                                      </p:cBhvr>
                                      <p:by x="45000" y="45000"/>
                                    </p:animScale>
                                  </p:childTnLst>
                                </p:cTn>
                              </p:par>
                              <p:par>
                                <p:cTn id="46" presetID="35" presetClass="path" presetSubtype="0" accel="50000" decel="50000" fill="hold" nodeType="withEffect">
                                  <p:stCondLst>
                                    <p:cond delay="0"/>
                                  </p:stCondLst>
                                  <p:childTnLst>
                                    <p:animMotion origin="layout" path="M -0.7066 0.02963 L -0.7816 0.02963 " pathEditMode="relative" rAng="0" ptsTypes="AA">
                                      <p:cBhvr>
                                        <p:cTn id="47" dur="2000" fill="hold"/>
                                        <p:tgtEl>
                                          <p:spTgt spid="5"/>
                                        </p:tgtEl>
                                        <p:attrNameLst>
                                          <p:attrName>ppt_x</p:attrName>
                                          <p:attrName>ppt_y</p:attrName>
                                        </p:attrNameLst>
                                      </p:cBhvr>
                                      <p:rCtr x="-38" y="0"/>
                                    </p:animMotion>
                                  </p:childTnLst>
                                </p:cTn>
                              </p:par>
                            </p:childTnLst>
                          </p:cTn>
                        </p:par>
                        <p:par>
                          <p:cTn id="48" fill="hold">
                            <p:stCondLst>
                              <p:cond delay="2000"/>
                            </p:stCondLst>
                            <p:childTnLst>
                              <p:par>
                                <p:cTn id="49" presetID="22" presetClass="entr" presetSubtype="1"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0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35" presetClass="path" presetSubtype="0" accel="50000" decel="50000" fill="hold" nodeType="withEffect">
                                  <p:stCondLst>
                                    <p:cond delay="0"/>
                                  </p:stCondLst>
                                  <p:childTnLst>
                                    <p:animMotion origin="layout" path="M -0.97343 0.03425 L -0.99166 0.03425 " pathEditMode="relative" rAng="0" ptsTypes="AA">
                                      <p:cBhvr>
                                        <p:cTn id="60" dur="500" fill="hold"/>
                                        <p:tgtEl>
                                          <p:spTgt spid="7"/>
                                        </p:tgtEl>
                                        <p:attrNameLst>
                                          <p:attrName>ppt_x</p:attrName>
                                          <p:attrName>ppt_y</p:attrName>
                                        </p:attrNameLst>
                                      </p:cBhvr>
                                      <p:rCtr x="-9" y="0"/>
                                    </p:animMotion>
                                  </p:childTnLst>
                                </p:cTn>
                              </p:par>
                            </p:childTnLst>
                          </p:cTn>
                        </p:par>
                      </p:childTnLst>
                    </p:cTn>
                  </p:par>
                  <p:par>
                    <p:cTn id="61" fill="hold">
                      <p:stCondLst>
                        <p:cond delay="indefinite"/>
                      </p:stCondLst>
                      <p:childTnLst>
                        <p:par>
                          <p:cTn id="62" fill="hold">
                            <p:stCondLst>
                              <p:cond delay="0"/>
                            </p:stCondLst>
                            <p:childTnLst>
                              <p:par>
                                <p:cTn id="63" presetID="6" presetClass="emph" presetSubtype="0" fill="hold" nodeType="clickEffect">
                                  <p:stCondLst>
                                    <p:cond delay="0"/>
                                  </p:stCondLst>
                                  <p:childTnLst>
                                    <p:animScale>
                                      <p:cBhvr>
                                        <p:cTn id="64" dur="2000" fill="hold"/>
                                        <p:tgtEl>
                                          <p:spTgt spid="7"/>
                                        </p:tgtEl>
                                      </p:cBhvr>
                                      <p:by x="45000" y="45000"/>
                                    </p:animScale>
                                  </p:childTnLst>
                                </p:cTn>
                              </p:par>
                              <p:par>
                                <p:cTn id="65" presetID="42" presetClass="path" presetSubtype="0" accel="50000" decel="50000" fill="hold" nodeType="withEffect">
                                  <p:stCondLst>
                                    <p:cond delay="0"/>
                                  </p:stCondLst>
                                  <p:childTnLst>
                                    <p:animMotion origin="layout" path="M -0.99722 0.03587 L -0.9151 0.21203 " pathEditMode="relative" rAng="0" ptsTypes="AA">
                                      <p:cBhvr>
                                        <p:cTn id="66" dur="2000" fill="hold"/>
                                        <p:tgtEl>
                                          <p:spTgt spid="7"/>
                                        </p:tgtEl>
                                        <p:attrNameLst>
                                          <p:attrName>ppt_x</p:attrName>
                                          <p:attrName>ppt_y</p:attrName>
                                        </p:attrNameLst>
                                      </p:cBhvr>
                                      <p:rCtr x="41" y="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001479" y="2436711"/>
            <a:ext cx="7228115" cy="1336978"/>
          </a:xfrm>
        </p:spPr>
        <p:txBody>
          <a:bodyPr/>
          <a:lstStyle/>
          <a:p>
            <a:r>
              <a:rPr lang="en-US" sz="2800" dirty="0" smtClean="0"/>
              <a:t>Over 61% of the adult population in the United States is on a prescription pharmaceutical drug.</a:t>
            </a:r>
            <a:r>
              <a:rPr lang="en-US" sz="2800" baseline="30000" dirty="0" smtClean="0"/>
              <a:t>1</a:t>
            </a:r>
          </a:p>
          <a:p>
            <a:endParaRPr lang="en-US" sz="2800"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11</a:t>
            </a:fld>
            <a:endParaRPr lang="en-US" dirty="0"/>
          </a:p>
        </p:txBody>
      </p:sp>
      <p:sp>
        <p:nvSpPr>
          <p:cNvPr id="7" name="Text Placeholder 6"/>
          <p:cNvSpPr>
            <a:spLocks noGrp="1"/>
          </p:cNvSpPr>
          <p:nvPr>
            <p:ph type="body" sz="quarter" idx="15"/>
          </p:nvPr>
        </p:nvSpPr>
        <p:spPr>
          <a:xfrm>
            <a:off x="449943" y="6037908"/>
            <a:ext cx="8157028" cy="261282"/>
          </a:xfrm>
        </p:spPr>
        <p:txBody>
          <a:bodyPr/>
          <a:lstStyle/>
          <a:p>
            <a:r>
              <a:rPr lang="en-US" sz="1000" b="0" i="0" dirty="0" smtClean="0"/>
              <a:t>1. The U.S. Health System in Perspective: A Comparison of Twelve Industrialized Nations</a:t>
            </a:r>
            <a:endParaRPr lang="en-US" sz="1000" b="0" i="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381000" y="4191000"/>
            <a:ext cx="2449286" cy="685800"/>
          </a:xfrm>
        </p:spPr>
        <p:txBody>
          <a:bodyPr/>
          <a:lstStyle/>
          <a:p>
            <a:r>
              <a:rPr lang="en-US" dirty="0" smtClean="0"/>
              <a:t>Dr. Royal Lee</a:t>
            </a:r>
          </a:p>
        </p:txBody>
      </p:sp>
      <p:sp>
        <p:nvSpPr>
          <p:cNvPr id="6" name="Text Placeholder 5"/>
          <p:cNvSpPr>
            <a:spLocks noGrp="1"/>
          </p:cNvSpPr>
          <p:nvPr>
            <p:ph type="body" sz="quarter" idx="14"/>
          </p:nvPr>
        </p:nvSpPr>
        <p:spPr>
          <a:xfrm>
            <a:off x="3280227" y="1378844"/>
            <a:ext cx="5370287" cy="4165604"/>
          </a:xfrm>
        </p:spPr>
        <p:txBody>
          <a:bodyPr/>
          <a:lstStyle/>
          <a:p>
            <a:pPr algn="just">
              <a:lnSpc>
                <a:spcPct val="90000"/>
              </a:lnSpc>
            </a:pPr>
            <a:r>
              <a:rPr lang="en-US" sz="2600" dirty="0" smtClean="0"/>
              <a:t>One of the biggest tragedies of human civilization is the precedence of chemical therapy over nutrition. It's a substitution of artificial therapy over natural, of poisons over food, in which we are feeding people poisons trying to correct the reactions of starvation. You know how ridiculous this is. You all know how widely it is being done.</a:t>
            </a:r>
          </a:p>
          <a:p>
            <a:pPr algn="just">
              <a:lnSpc>
                <a:spcPct val="90000"/>
              </a:lnSpc>
            </a:pPr>
            <a:endParaRPr lang="en-US" sz="2800" dirty="0" smtClean="0"/>
          </a:p>
          <a:p>
            <a:pPr algn="just">
              <a:lnSpc>
                <a:spcPct val="90000"/>
              </a:lnSpc>
            </a:pPr>
            <a:r>
              <a:rPr lang="en-US" sz="2800" dirty="0" smtClean="0"/>
              <a:t>			          </a:t>
            </a:r>
            <a:r>
              <a:rPr lang="en-US" sz="2200" i="1" dirty="0" smtClean="0"/>
              <a:t>Jan. 12, 1951 </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12</a:t>
            </a:fld>
            <a:endParaRPr lang="en-US" dirty="0"/>
          </a:p>
        </p:txBody>
      </p:sp>
      <p:sp>
        <p:nvSpPr>
          <p:cNvPr id="11" name="Text Placeholder 10"/>
          <p:cNvSpPr>
            <a:spLocks noGrp="1"/>
          </p:cNvSpPr>
          <p:nvPr>
            <p:ph type="body" sz="quarter" idx="17"/>
          </p:nvPr>
        </p:nvSpPr>
        <p:spPr>
          <a:xfrm>
            <a:off x="8408996" y="4387657"/>
            <a:ext cx="484632" cy="374904"/>
          </a:xfrm>
        </p:spPr>
        <p:txBody>
          <a:bodyPr/>
          <a:lstStyle/>
          <a:p>
            <a:endParaRPr lang="en-US" dirty="0"/>
          </a:p>
        </p:txBody>
      </p:sp>
      <p:sp>
        <p:nvSpPr>
          <p:cNvPr id="12" name="Text Placeholder 11"/>
          <p:cNvSpPr>
            <a:spLocks noGrp="1"/>
          </p:cNvSpPr>
          <p:nvPr>
            <p:ph type="body" sz="quarter" idx="18"/>
          </p:nvPr>
        </p:nvSpPr>
        <p:spPr>
          <a:xfrm>
            <a:off x="2805031" y="1314776"/>
            <a:ext cx="484632" cy="374904"/>
          </a:xfrm>
        </p:spPr>
        <p:txBody>
          <a:bodyPr/>
          <a:lstStyle/>
          <a:p>
            <a:endParaRPr lang="en-US" dirty="0"/>
          </a:p>
        </p:txBody>
      </p:sp>
      <p:pic>
        <p:nvPicPr>
          <p:cNvPr id="1027" name="Picture 3" descr="C:\Users\Desktop\Desktop\Dr Lee.png"/>
          <p:cNvPicPr>
            <a:picLocks noChangeAspect="1" noChangeArrowheads="1"/>
          </p:cNvPicPr>
          <p:nvPr/>
        </p:nvPicPr>
        <p:blipFill>
          <a:blip r:embed="rId3" cstate="print"/>
          <a:srcRect/>
          <a:stretch>
            <a:fillRect/>
          </a:stretch>
        </p:blipFill>
        <p:spPr bwMode="auto">
          <a:xfrm flipH="1">
            <a:off x="304798" y="1175658"/>
            <a:ext cx="2090059" cy="2986494"/>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bg/>
                                          </p:spTgt>
                                        </p:tgtEl>
                                        <p:attrNameLst>
                                          <p:attrName>style.visibility</p:attrName>
                                        </p:attrNameLst>
                                      </p:cBhvr>
                                      <p:to>
                                        <p:strVal val="visible"/>
                                      </p:to>
                                    </p:set>
                                    <p:animEffect transition="in" filter="fade">
                                      <p:cBhvr>
                                        <p:cTn id="16" dur="500"/>
                                        <p:tgtEl>
                                          <p:spTgt spid="11">
                                            <p:bg/>
                                          </p:spTgt>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bg/>
                                          </p:spTgt>
                                        </p:tgtEl>
                                        <p:attrNameLst>
                                          <p:attrName>style.visibility</p:attrName>
                                        </p:attrNameLst>
                                      </p:cBhvr>
                                      <p:to>
                                        <p:strVal val="visible"/>
                                      </p:to>
                                    </p:set>
                                    <p:animEffect transition="in" filter="fade">
                                      <p:cBhvr>
                                        <p:cTn id="22" dur="500"/>
                                        <p:tgtEl>
                                          <p:spTgt spid="12">
                                            <p:bg/>
                                          </p:spTgt>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500"/>
                                        <p:tgtEl>
                                          <p:spTgt spid="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uiExpand="1" build="p"/>
      <p:bldP spid="11" grpId="0" build="p" animBg="1"/>
      <p:bldP spid="1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LEARN:</a:t>
            </a:r>
            <a:endParaRPr lang="en-US" dirty="0"/>
          </a:p>
        </p:txBody>
      </p:sp>
      <p:sp>
        <p:nvSpPr>
          <p:cNvPr id="3" name="Content Placeholder 2"/>
          <p:cNvSpPr>
            <a:spLocks noGrp="1"/>
          </p:cNvSpPr>
          <p:nvPr>
            <p:ph idx="1"/>
          </p:nvPr>
        </p:nvSpPr>
        <p:spPr/>
        <p:txBody>
          <a:bodyPr>
            <a:normAutofit lnSpcReduction="10000"/>
          </a:bodyPr>
          <a:lstStyle/>
          <a:p>
            <a:r>
              <a:rPr lang="en-US" dirty="0" smtClean="0"/>
              <a:t>To identify which doctor is keeping you sick &amp; which will help you be well</a:t>
            </a:r>
          </a:p>
          <a:p>
            <a:r>
              <a:rPr lang="en-US" dirty="0" smtClean="0"/>
              <a:t>How pharmaceuticals create additional diseases</a:t>
            </a:r>
          </a:p>
          <a:p>
            <a:r>
              <a:rPr lang="en-US" dirty="0" smtClean="0"/>
              <a:t>How most medical doctors are not always looking out for your health</a:t>
            </a:r>
          </a:p>
          <a:p>
            <a:r>
              <a:rPr lang="en-US" dirty="0" smtClean="0"/>
              <a:t>What must be done to avoid unnecessary surgeries</a:t>
            </a:r>
          </a:p>
          <a:p>
            <a:r>
              <a:rPr lang="en-US" dirty="0" smtClean="0"/>
              <a:t>What the perfect diet looks like</a:t>
            </a:r>
          </a:p>
          <a:p>
            <a:r>
              <a:rPr lang="en-US" dirty="0" smtClean="0"/>
              <a:t>Why over-the-counter vitamins don’t always work</a:t>
            </a:r>
          </a:p>
          <a:p>
            <a:r>
              <a:rPr lang="en-US" dirty="0" smtClean="0"/>
              <a:t>How to get to the root cause of any health challenge</a:t>
            </a:r>
          </a:p>
          <a:p>
            <a:r>
              <a:rPr lang="en-US" dirty="0" smtClean="0"/>
              <a:t>Actionable steps to become and remain healthy for your entire life</a:t>
            </a:r>
          </a:p>
          <a:p>
            <a:endParaRPr lang="en-US" dirty="0" smtClean="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read this book?</a:t>
            </a:r>
            <a:endParaRPr lang="en-US" dirty="0"/>
          </a:p>
        </p:txBody>
      </p:sp>
      <p:sp>
        <p:nvSpPr>
          <p:cNvPr id="3" name="Content Placeholder 2"/>
          <p:cNvSpPr>
            <a:spLocks noGrp="1"/>
          </p:cNvSpPr>
          <p:nvPr>
            <p:ph idx="1"/>
          </p:nvPr>
        </p:nvSpPr>
        <p:spPr/>
        <p:txBody>
          <a:bodyPr/>
          <a:lstStyle/>
          <a:p>
            <a:r>
              <a:rPr lang="en-US" dirty="0" smtClean="0"/>
              <a:t>Every </a:t>
            </a:r>
            <a:r>
              <a:rPr lang="en-US" b="1" dirty="0" smtClean="0">
                <a:solidFill>
                  <a:schemeClr val="accent6">
                    <a:lumMod val="75000"/>
                  </a:schemeClr>
                </a:solidFill>
              </a:rPr>
              <a:t>person</a:t>
            </a:r>
            <a:r>
              <a:rPr lang="en-US" dirty="0" smtClean="0"/>
              <a:t> who desires to be </a:t>
            </a:r>
            <a:r>
              <a:rPr lang="en-US" b="1" dirty="0" smtClean="0"/>
              <a:t>healthy </a:t>
            </a:r>
            <a:r>
              <a:rPr lang="en-US" dirty="0" smtClean="0"/>
              <a:t>and un-medicated</a:t>
            </a:r>
          </a:p>
          <a:p>
            <a:r>
              <a:rPr lang="en-US" dirty="0" smtClean="0"/>
              <a:t>Every </a:t>
            </a:r>
            <a:r>
              <a:rPr lang="en-US" b="1" dirty="0" smtClean="0">
                <a:solidFill>
                  <a:schemeClr val="accent6">
                    <a:lumMod val="75000"/>
                  </a:schemeClr>
                </a:solidFill>
              </a:rPr>
              <a:t>parent</a:t>
            </a:r>
            <a:r>
              <a:rPr lang="en-US" b="1" dirty="0" smtClean="0"/>
              <a:t> </a:t>
            </a:r>
            <a:r>
              <a:rPr lang="en-US" dirty="0" smtClean="0"/>
              <a:t>who desires their child to live a life, </a:t>
            </a:r>
            <a:r>
              <a:rPr lang="en-US" b="1" dirty="0" smtClean="0"/>
              <a:t>healthy </a:t>
            </a:r>
            <a:r>
              <a:rPr lang="en-US" dirty="0" smtClean="0"/>
              <a:t>&amp; un-medicated</a:t>
            </a:r>
          </a:p>
          <a:p>
            <a:endParaRPr lang="en-US" b="1" dirty="0" smtClean="0"/>
          </a:p>
          <a:p>
            <a:pPr>
              <a:buNone/>
            </a:pPr>
            <a:endParaRPr lang="en-US" dirty="0" smtClean="0"/>
          </a:p>
          <a:p>
            <a:pPr>
              <a:buNone/>
            </a:pPr>
            <a:endParaRPr lang="en-US" dirty="0" smtClean="0"/>
          </a:p>
          <a:p>
            <a:pPr algn="ctr">
              <a:buNone/>
            </a:pPr>
            <a:r>
              <a:rPr lang="en-US" dirty="0" smtClean="0"/>
              <a:t>	This book includes the action steps we all must take to ensure</a:t>
            </a:r>
            <a:br>
              <a:rPr lang="en-US" dirty="0" smtClean="0"/>
            </a:br>
            <a:r>
              <a:rPr lang="en-US" dirty="0" smtClean="0"/>
              <a:t>our </a:t>
            </a:r>
            <a:r>
              <a:rPr lang="en-US" b="1" dirty="0" smtClean="0">
                <a:solidFill>
                  <a:schemeClr val="accent6">
                    <a:lumMod val="75000"/>
                  </a:schemeClr>
                </a:solidFill>
              </a:rPr>
              <a:t>children</a:t>
            </a:r>
            <a:r>
              <a:rPr lang="en-US" b="1" dirty="0" smtClean="0">
                <a:solidFill>
                  <a:srgbClr val="C00000"/>
                </a:solidFill>
              </a:rPr>
              <a:t> </a:t>
            </a:r>
            <a:r>
              <a:rPr lang="en-US" dirty="0" smtClean="0"/>
              <a:t>and </a:t>
            </a:r>
            <a:r>
              <a:rPr lang="en-US" b="1" dirty="0" smtClean="0">
                <a:solidFill>
                  <a:schemeClr val="accent6">
                    <a:lumMod val="75000"/>
                  </a:schemeClr>
                </a:solidFill>
              </a:rPr>
              <a:t>grandchildren </a:t>
            </a:r>
            <a:r>
              <a:rPr lang="en-US" dirty="0" smtClean="0"/>
              <a:t>have a chance</a:t>
            </a:r>
            <a:br>
              <a:rPr lang="en-US" dirty="0" smtClean="0"/>
            </a:br>
            <a:r>
              <a:rPr lang="en-US" dirty="0" smtClean="0"/>
              <a:t>to live a life, </a:t>
            </a:r>
            <a:r>
              <a:rPr lang="en-US" b="1" dirty="0" smtClean="0">
                <a:solidFill>
                  <a:schemeClr val="accent6">
                    <a:lumMod val="75000"/>
                  </a:schemeClr>
                </a:solidFill>
              </a:rPr>
              <a:t>healthy </a:t>
            </a:r>
            <a:r>
              <a:rPr lang="en-US" dirty="0" smtClean="0"/>
              <a:t>and un-medicated.</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a:t>
            </a:r>
            <a:r>
              <a:rPr lang="en-US" sz="3600" b="1" dirty="0" smtClean="0">
                <a:solidFill>
                  <a:schemeClr val="bg2">
                    <a:lumMod val="75000"/>
                  </a:schemeClr>
                </a:solidFill>
              </a:rPr>
              <a:t>www.the</a:t>
            </a:r>
            <a:r>
              <a:rPr lang="en-US" sz="3600" b="1" dirty="0" smtClean="0">
                <a:solidFill>
                  <a:schemeClr val="tx1">
                    <a:lumMod val="75000"/>
                    <a:lumOff val="25000"/>
                  </a:schemeClr>
                </a:solidFill>
              </a:rPr>
              <a:t>pharmaceutical</a:t>
            </a:r>
            <a:r>
              <a:rPr lang="en-US" sz="3600" b="1" dirty="0" smtClean="0">
                <a:solidFill>
                  <a:srgbClr val="C00000"/>
                </a:solidFill>
              </a:rPr>
              <a:t>myth</a:t>
            </a:r>
            <a:r>
              <a:rPr lang="en-US" sz="3600" b="1" dirty="0" smtClean="0">
                <a:solidFill>
                  <a:schemeClr val="bg2">
                    <a:lumMod val="75000"/>
                  </a:schemeClr>
                </a:solidFill>
              </a:rPr>
              <a:t>.com</a:t>
            </a:r>
            <a:endParaRPr lang="en-US" sz="3600" b="1" dirty="0">
              <a:solidFill>
                <a:schemeClr val="bg2">
                  <a:lumMod val="75000"/>
                </a:schemeClr>
              </a:solidFill>
            </a:endParaRP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15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Thank you for attending!</a:t>
            </a:r>
            <a:endParaRPr lang="en-US" dirty="0"/>
          </a:p>
        </p:txBody>
      </p:sp>
      <p:sp>
        <p:nvSpPr>
          <p:cNvPr id="3" name="Slide Number Placeholder 2"/>
          <p:cNvSpPr>
            <a:spLocks noGrp="1"/>
          </p:cNvSpPr>
          <p:nvPr>
            <p:ph type="sldNum" sz="quarter" idx="11"/>
          </p:nvPr>
        </p:nvSpPr>
        <p:spPr/>
        <p:txBody>
          <a:bodyPr/>
          <a:lstStyle/>
          <a:p>
            <a:pPr>
              <a:defRPr/>
            </a:pPr>
            <a:fld id="{29F62691-FC9C-4E2F-9CE1-4D4177CD1763}" type="slidenum">
              <a:rPr lang="en-US" smtClean="0"/>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smtClean="0"/>
              <a:t>For More Information</a:t>
            </a:r>
            <a:endParaRPr lang="en-US"/>
          </a:p>
        </p:txBody>
      </p:sp>
      <p:sp>
        <p:nvSpPr>
          <p:cNvPr id="302083" name="Rectangle 3"/>
          <p:cNvSpPr>
            <a:spLocks noGrp="1" noChangeArrowheads="1"/>
          </p:cNvSpPr>
          <p:nvPr>
            <p:ph idx="1"/>
          </p:nvPr>
        </p:nvSpPr>
        <p:spPr>
          <a:xfrm>
            <a:off x="381000" y="1371600"/>
            <a:ext cx="6048829" cy="4800600"/>
          </a:xfrm>
        </p:spPr>
        <p:txBody>
          <a:bodyPr>
            <a:normAutofit/>
          </a:bodyPr>
          <a:lstStyle/>
          <a:p>
            <a:pPr>
              <a:spcAft>
                <a:spcPts val="2400"/>
              </a:spcAft>
              <a:buNone/>
            </a:pPr>
            <a:r>
              <a:rPr lang="en-US" dirty="0" smtClean="0">
                <a:sym typeface="Wingdings" pitchFamily="2" charset="2"/>
              </a:rPr>
              <a:t>	If you have unanswered questions, wish to make a bulk purchase , or hire one of our speakers for a speaking engagement, please contact: </a:t>
            </a:r>
            <a:br>
              <a:rPr lang="en-US" dirty="0" smtClean="0">
                <a:sym typeface="Wingdings" pitchFamily="2" charset="2"/>
              </a:rPr>
            </a:br>
            <a:r>
              <a:rPr lang="en-US" dirty="0" smtClean="0">
                <a:sym typeface="Wingdings" pitchFamily="2" charset="2"/>
              </a:rPr>
              <a:t/>
            </a:r>
            <a:br>
              <a:rPr lang="en-US" dirty="0" smtClean="0">
                <a:sym typeface="Wingdings" pitchFamily="2" charset="2"/>
              </a:rPr>
            </a:br>
            <a:r>
              <a:rPr lang="en-US" b="1" dirty="0" smtClean="0">
                <a:sym typeface="Wingdings" pitchFamily="2" charset="2"/>
              </a:rPr>
              <a:t>Gerald </a:t>
            </a:r>
            <a:r>
              <a:rPr lang="en-US" b="1" dirty="0" err="1" smtClean="0">
                <a:sym typeface="Wingdings" pitchFamily="2" charset="2"/>
              </a:rPr>
              <a:t>Roliz</a:t>
            </a:r>
            <a:r>
              <a:rPr lang="en-US" b="1" dirty="0" smtClean="0">
                <a:sym typeface="Wingdings" pitchFamily="2" charset="2"/>
              </a:rPr>
              <a:t>, CNC </a:t>
            </a:r>
            <a:r>
              <a:rPr lang="en-US" dirty="0" smtClean="0">
                <a:sym typeface="Wingdings" pitchFamily="2" charset="2"/>
              </a:rPr>
              <a:t/>
            </a:r>
            <a:br>
              <a:rPr lang="en-US" dirty="0" smtClean="0">
                <a:sym typeface="Wingdings" pitchFamily="2" charset="2"/>
              </a:rPr>
            </a:br>
            <a:r>
              <a:rPr lang="en-US" dirty="0" smtClean="0">
                <a:sym typeface="Wingdings" pitchFamily="2" charset="2"/>
              </a:rPr>
              <a:t>(408) 915-8895  </a:t>
            </a:r>
            <a:r>
              <a:rPr lang="en-US" dirty="0" smtClean="0">
                <a:solidFill>
                  <a:srgbClr val="C87700"/>
                </a:solidFill>
              </a:rPr>
              <a:t>lectures@thehealingbody.com</a:t>
            </a:r>
            <a:r>
              <a:rPr lang="en-US" dirty="0" smtClean="0">
                <a:solidFill>
                  <a:srgbClr val="FF9900"/>
                </a:solidFill>
              </a:rPr>
              <a:t>  </a:t>
            </a:r>
            <a:endParaRPr lang="en-US" dirty="0" smtClean="0">
              <a:solidFill>
                <a:srgbClr val="FF9900"/>
              </a:solidFill>
              <a:sym typeface="Wingdings" pitchFamily="2" charset="2"/>
            </a:endParaRPr>
          </a:p>
          <a:p>
            <a:pPr>
              <a:spcAft>
                <a:spcPts val="2400"/>
              </a:spcAft>
            </a:pPr>
            <a:r>
              <a:rPr lang="en-US" dirty="0" smtClean="0"/>
              <a:t>Please also visit us online at </a:t>
            </a:r>
            <a:r>
              <a:rPr lang="en-US" dirty="0" smtClean="0">
                <a:solidFill>
                  <a:srgbClr val="C87700"/>
                </a:solidFill>
              </a:rPr>
              <a:t>www.thehealingbody.com</a:t>
            </a:r>
            <a:r>
              <a:rPr lang="en-US" dirty="0" smtClean="0">
                <a:solidFill>
                  <a:srgbClr val="FF9900"/>
                </a:solidFill>
              </a:rPr>
              <a:t> </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17</a:t>
            </a:fld>
            <a:endParaRPr lang="en-US" dirty="0"/>
          </a:p>
        </p:txBody>
      </p:sp>
      <p:pic>
        <p:nvPicPr>
          <p:cNvPr id="1026" name="Picture 2" descr="C:\Users\Desktop\Pictures\2011 Gerald Headshot - small.jpg"/>
          <p:cNvPicPr>
            <a:picLocks noChangeAspect="1" noChangeArrowheads="1"/>
          </p:cNvPicPr>
          <p:nvPr/>
        </p:nvPicPr>
        <p:blipFill>
          <a:blip r:embed="rId3" cstate="print"/>
          <a:srcRect/>
          <a:stretch>
            <a:fillRect/>
          </a:stretch>
        </p:blipFill>
        <p:spPr bwMode="auto">
          <a:xfrm flipH="1">
            <a:off x="6692668" y="1523203"/>
            <a:ext cx="1916417" cy="2874626"/>
          </a:xfrm>
          <a:prstGeom prst="rect">
            <a:avLst/>
          </a:prstGeom>
          <a:noFill/>
          <a:ln w="57150">
            <a:solidFill>
              <a:schemeClr val="accent4">
                <a:lumMod val="75000"/>
              </a:schemeClr>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2082"/>
                                        </p:tgtEl>
                                        <p:attrNameLst>
                                          <p:attrName>style.visibility</p:attrName>
                                        </p:attrNameLst>
                                      </p:cBhvr>
                                      <p:to>
                                        <p:strVal val="visible"/>
                                      </p:to>
                                    </p:set>
                                    <p:animEffect transition="in" filter="fade">
                                      <p:cBhvr>
                                        <p:cTn id="7" dur="500"/>
                                        <p:tgtEl>
                                          <p:spTgt spid="3020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2083">
                                            <p:txEl>
                                              <p:pRg st="0" end="0"/>
                                            </p:txEl>
                                          </p:spTgt>
                                        </p:tgtEl>
                                        <p:attrNameLst>
                                          <p:attrName>style.visibility</p:attrName>
                                        </p:attrNameLst>
                                      </p:cBhvr>
                                      <p:to>
                                        <p:strVal val="visible"/>
                                      </p:to>
                                    </p:set>
                                    <p:animEffect transition="in" filter="fade">
                                      <p:cBhvr>
                                        <p:cTn id="10" dur="500"/>
                                        <p:tgtEl>
                                          <p:spTgt spid="30208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2083">
                                            <p:txEl>
                                              <p:pRg st="1" end="1"/>
                                            </p:txEl>
                                          </p:spTgt>
                                        </p:tgtEl>
                                        <p:attrNameLst>
                                          <p:attrName>style.visibility</p:attrName>
                                        </p:attrNameLst>
                                      </p:cBhvr>
                                      <p:to>
                                        <p:strVal val="visible"/>
                                      </p:to>
                                    </p:set>
                                    <p:animEffect transition="in" filter="fade">
                                      <p:cBhvr>
                                        <p:cTn id="13" dur="500"/>
                                        <p:tgtEl>
                                          <p:spTgt spid="30208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p:bldP spid="30208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Grp="1" noChangeArrowheads="1"/>
          </p:cNvSpPr>
          <p:nvPr>
            <p:ph type="title" idx="4294967295"/>
          </p:nvPr>
        </p:nvSpPr>
        <p:spPr/>
        <p:txBody>
          <a:bodyPr/>
          <a:lstStyle/>
          <a:p>
            <a:r>
              <a:rPr lang="en-US" dirty="0" smtClean="0"/>
              <a:t>Disclaimer</a:t>
            </a:r>
          </a:p>
        </p:txBody>
      </p:sp>
      <p:sp>
        <p:nvSpPr>
          <p:cNvPr id="46084" name="Rectangle 3"/>
          <p:cNvSpPr>
            <a:spLocks noGrp="1" noChangeArrowheads="1"/>
          </p:cNvSpPr>
          <p:nvPr>
            <p:ph type="body" idx="4294967295"/>
          </p:nvPr>
        </p:nvSpPr>
        <p:spPr/>
        <p:txBody>
          <a:bodyPr/>
          <a:lstStyle/>
          <a:p>
            <a:pPr>
              <a:lnSpc>
                <a:spcPct val="80000"/>
              </a:lnSpc>
              <a:buNone/>
            </a:pPr>
            <a:r>
              <a:rPr lang="en-US" sz="1900" dirty="0" smtClean="0"/>
              <a:t>	The information presented here is intended for educational purposes only. These statements have not been evaluated by the FDA and are not intended to diagnose, cure, treat, or prevent disease. If you have a medical condition or concern, please consult the appropriate healthcare professional.</a:t>
            </a:r>
          </a:p>
          <a:p>
            <a:pPr>
              <a:lnSpc>
                <a:spcPct val="80000"/>
              </a:lnSpc>
              <a:buFontTx/>
              <a:buNone/>
            </a:pPr>
            <a:r>
              <a:rPr lang="en-US" sz="1900" dirty="0" smtClean="0"/>
              <a:t>	The information in this presentation should not be constructed as a claim or representation that any procedure or product mentioned constitutes a specific cure, palliative or remedy for any condition. </a:t>
            </a:r>
          </a:p>
          <a:p>
            <a:pPr>
              <a:lnSpc>
                <a:spcPct val="80000"/>
              </a:lnSpc>
              <a:buFontTx/>
              <a:buNone/>
            </a:pPr>
            <a:r>
              <a:rPr lang="en-US" sz="1900" dirty="0" smtClean="0"/>
              <a:t>	The material and information contained in this presentation is not for the diagnosis or treatment of disease. They are designed to assist doctors and other healthcare practitioners in evaluating the patients metabolic and nutritional status. The information is also intended to help determine those foods and food supplements that are either excessive or insufficient in the patient’s diet. This allows for a better understanding of balanced body biochemistry.</a:t>
            </a:r>
          </a:p>
          <a:p>
            <a:pPr>
              <a:lnSpc>
                <a:spcPct val="80000"/>
              </a:lnSpc>
              <a:buFontTx/>
              <a:buNone/>
            </a:pPr>
            <a:r>
              <a:rPr lang="en-US" sz="1900" dirty="0" smtClean="0"/>
              <a:t>	The information presented is for educational purposes only. It is the sole responsibility of the healthcare practitioner and viewer using this information to determine if what is outlined herein is appropriate for his or her purpose.</a:t>
            </a:r>
          </a:p>
        </p:txBody>
      </p:sp>
      <p:sp>
        <p:nvSpPr>
          <p:cNvPr id="4" name="Slide Number Placeholder 3"/>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500"/>
                                        <p:tgtEl>
                                          <p:spTgt spid="4608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084">
                                            <p:txEl>
                                              <p:pRg st="0" end="0"/>
                                            </p:txEl>
                                          </p:spTgt>
                                        </p:tgtEl>
                                        <p:attrNameLst>
                                          <p:attrName>style.visibility</p:attrName>
                                        </p:attrNameLst>
                                      </p:cBhvr>
                                      <p:to>
                                        <p:strVal val="visible"/>
                                      </p:to>
                                    </p:set>
                                    <p:animEffect transition="in" filter="fade">
                                      <p:cBhvr>
                                        <p:cTn id="11" dur="500"/>
                                        <p:tgtEl>
                                          <p:spTgt spid="4608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084">
                                            <p:txEl>
                                              <p:pRg st="1" end="1"/>
                                            </p:txEl>
                                          </p:spTgt>
                                        </p:tgtEl>
                                        <p:attrNameLst>
                                          <p:attrName>style.visibility</p:attrName>
                                        </p:attrNameLst>
                                      </p:cBhvr>
                                      <p:to>
                                        <p:strVal val="visible"/>
                                      </p:to>
                                    </p:set>
                                    <p:animEffect transition="in" filter="fade">
                                      <p:cBhvr>
                                        <p:cTn id="14" dur="500"/>
                                        <p:tgtEl>
                                          <p:spTgt spid="4608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6084">
                                            <p:txEl>
                                              <p:pRg st="2" end="2"/>
                                            </p:txEl>
                                          </p:spTgt>
                                        </p:tgtEl>
                                        <p:attrNameLst>
                                          <p:attrName>style.visibility</p:attrName>
                                        </p:attrNameLst>
                                      </p:cBhvr>
                                      <p:to>
                                        <p:strVal val="visible"/>
                                      </p:to>
                                    </p:set>
                                    <p:animEffect transition="in" filter="fade">
                                      <p:cBhvr>
                                        <p:cTn id="17" dur="500"/>
                                        <p:tgtEl>
                                          <p:spTgt spid="4608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6084">
                                            <p:txEl>
                                              <p:pRg st="3" end="3"/>
                                            </p:txEl>
                                          </p:spTgt>
                                        </p:tgtEl>
                                        <p:attrNameLst>
                                          <p:attrName>style.visibility</p:attrName>
                                        </p:attrNameLst>
                                      </p:cBhvr>
                                      <p:to>
                                        <p:strVal val="visible"/>
                                      </p:to>
                                    </p:set>
                                    <p:animEffect transition="in" filter="fade">
                                      <p:cBhvr>
                                        <p:cTn id="20" dur="500"/>
                                        <p:tgtEl>
                                          <p:spTgt spid="460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a:t>About </a:t>
            </a:r>
            <a:r>
              <a:rPr lang="en-US" dirty="0" smtClean="0"/>
              <a:t>The Book</a:t>
            </a:r>
            <a:endParaRPr lang="en-US" dirty="0"/>
          </a:p>
        </p:txBody>
      </p:sp>
      <p:sp>
        <p:nvSpPr>
          <p:cNvPr id="183299" name="Rectangle 3"/>
          <p:cNvSpPr>
            <a:spLocks noGrp="1" noChangeArrowheads="1"/>
          </p:cNvSpPr>
          <p:nvPr>
            <p:ph idx="1"/>
          </p:nvPr>
        </p:nvSpPr>
        <p:spPr/>
        <p:txBody>
          <a:bodyPr/>
          <a:lstStyle/>
          <a:p>
            <a:r>
              <a:rPr lang="en-US" b="1" dirty="0" smtClean="0">
                <a:solidFill>
                  <a:srgbClr val="B32317"/>
                </a:solidFill>
              </a:rPr>
              <a:t>Purpose:</a:t>
            </a:r>
            <a:r>
              <a:rPr lang="en-US" dirty="0" smtClean="0"/>
              <a:t> This book has </a:t>
            </a:r>
            <a:r>
              <a:rPr lang="en-US" dirty="0"/>
              <a:t>been </a:t>
            </a:r>
            <a:r>
              <a:rPr lang="en-US" dirty="0" smtClean="0"/>
              <a:t>written to </a:t>
            </a:r>
            <a:r>
              <a:rPr lang="en-US" dirty="0" smtClean="0">
                <a:sym typeface="Wingdings" pitchFamily="2" charset="2"/>
              </a:rPr>
              <a:t>educate readers how </a:t>
            </a:r>
            <a:r>
              <a:rPr lang="en-US" dirty="0">
                <a:sym typeface="Wingdings" pitchFamily="2" charset="2"/>
              </a:rPr>
              <a:t>to </a:t>
            </a:r>
            <a:r>
              <a:rPr lang="en-US" dirty="0" smtClean="0">
                <a:sym typeface="Wingdings" pitchFamily="2" charset="2"/>
              </a:rPr>
              <a:t>work with a holistic health care practitioner and medical doctor to become healthy and un-medicated</a:t>
            </a:r>
            <a:endParaRPr lang="en-US" b="1" dirty="0">
              <a:solidFill>
                <a:schemeClr val="folHlink"/>
              </a:solidFill>
            </a:endParaRPr>
          </a:p>
          <a:p>
            <a:r>
              <a:rPr lang="en-US" b="1" dirty="0">
                <a:solidFill>
                  <a:srgbClr val="B32317"/>
                </a:solidFill>
              </a:rPr>
              <a:t>Benefits:</a:t>
            </a:r>
            <a:r>
              <a:rPr lang="en-US" dirty="0">
                <a:solidFill>
                  <a:schemeClr val="accent6"/>
                </a:solidFill>
              </a:rPr>
              <a:t> </a:t>
            </a:r>
            <a:r>
              <a:rPr lang="en-US" dirty="0"/>
              <a:t>This </a:t>
            </a:r>
            <a:r>
              <a:rPr lang="en-US" dirty="0" smtClean="0"/>
              <a:t>book empowers readers with information intuitively known to be true, but just needed to be heard from an insider</a:t>
            </a:r>
            <a:endParaRPr lang="en-US" dirty="0"/>
          </a:p>
          <a:p>
            <a:r>
              <a:rPr lang="en-US" b="1" dirty="0">
                <a:solidFill>
                  <a:srgbClr val="B32317"/>
                </a:solidFill>
              </a:rPr>
              <a:t>Call to Action:</a:t>
            </a:r>
            <a:r>
              <a:rPr lang="en-US" dirty="0">
                <a:solidFill>
                  <a:srgbClr val="B32317"/>
                </a:solidFill>
              </a:rPr>
              <a:t> </a:t>
            </a:r>
            <a:r>
              <a:rPr lang="en-US" dirty="0" smtClean="0"/>
              <a:t>Carry this book everywhere so that others may be reminded that food is our best source of nutrition</a:t>
            </a: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500"/>
                                        <p:tgtEl>
                                          <p:spTgt spid="1832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3299">
                                            <p:txEl>
                                              <p:pRg st="0" end="0"/>
                                            </p:txEl>
                                          </p:spTgt>
                                        </p:tgtEl>
                                        <p:attrNameLst>
                                          <p:attrName>style.visibility</p:attrName>
                                        </p:attrNameLst>
                                      </p:cBhvr>
                                      <p:to>
                                        <p:strVal val="visible"/>
                                      </p:to>
                                    </p:set>
                                    <p:animEffect transition="in" filter="fade">
                                      <p:cBhvr>
                                        <p:cTn id="11" dur="500"/>
                                        <p:tgtEl>
                                          <p:spTgt spid="1832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3299">
                                            <p:txEl>
                                              <p:pRg st="1" end="1"/>
                                            </p:txEl>
                                          </p:spTgt>
                                        </p:tgtEl>
                                        <p:attrNameLst>
                                          <p:attrName>style.visibility</p:attrName>
                                        </p:attrNameLst>
                                      </p:cBhvr>
                                      <p:to>
                                        <p:strVal val="visible"/>
                                      </p:to>
                                    </p:set>
                                    <p:animEffect transition="in" filter="fade">
                                      <p:cBhvr>
                                        <p:cTn id="16" dur="500"/>
                                        <p:tgtEl>
                                          <p:spTgt spid="1832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3299">
                                            <p:txEl>
                                              <p:pRg st="2" end="2"/>
                                            </p:txEl>
                                          </p:spTgt>
                                        </p:tgtEl>
                                        <p:attrNameLst>
                                          <p:attrName>style.visibility</p:attrName>
                                        </p:attrNameLst>
                                      </p:cBhvr>
                                      <p:to>
                                        <p:strVal val="visible"/>
                                      </p:to>
                                    </p:set>
                                    <p:animEffect transition="in" filter="fade">
                                      <p:cBhvr>
                                        <p:cTn id="21" dur="500"/>
                                        <p:tgtEl>
                                          <p:spTgt spid="183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smtClean="0"/>
              <a:t>Author Background</a:t>
            </a:r>
            <a:endParaRPr lang="en-US" dirty="0"/>
          </a:p>
        </p:txBody>
      </p:sp>
      <p:sp>
        <p:nvSpPr>
          <p:cNvPr id="183299" name="Rectangle 3"/>
          <p:cNvSpPr>
            <a:spLocks noGrp="1" noChangeArrowheads="1"/>
          </p:cNvSpPr>
          <p:nvPr>
            <p:ph idx="1"/>
          </p:nvPr>
        </p:nvSpPr>
        <p:spPr/>
        <p:txBody>
          <a:bodyPr>
            <a:normAutofit/>
          </a:bodyPr>
          <a:lstStyle/>
          <a:p>
            <a:r>
              <a:rPr lang="en-US" dirty="0" smtClean="0"/>
              <a:t>Graduated from </a:t>
            </a:r>
            <a:r>
              <a:rPr lang="en-US" b="1" dirty="0" smtClean="0">
                <a:solidFill>
                  <a:srgbClr val="B32317"/>
                </a:solidFill>
              </a:rPr>
              <a:t>U.C. Berkeley </a:t>
            </a:r>
            <a:r>
              <a:rPr lang="en-US" dirty="0" smtClean="0"/>
              <a:t>after studying Psychology and Molecular &amp; Cell Biology in 2001</a:t>
            </a:r>
          </a:p>
          <a:p>
            <a:r>
              <a:rPr lang="en-US" dirty="0" smtClean="0"/>
              <a:t>Became a </a:t>
            </a:r>
            <a:r>
              <a:rPr lang="en-US" b="1" dirty="0" smtClean="0">
                <a:solidFill>
                  <a:srgbClr val="B32317"/>
                </a:solidFill>
              </a:rPr>
              <a:t>pharmaceutical sales</a:t>
            </a:r>
            <a:r>
              <a:rPr lang="en-US" b="1" dirty="0" smtClean="0">
                <a:solidFill>
                  <a:srgbClr val="C00000"/>
                </a:solidFill>
              </a:rPr>
              <a:t> representative </a:t>
            </a:r>
            <a:r>
              <a:rPr lang="en-US" dirty="0" smtClean="0"/>
              <a:t>and believed the products he sold would save the world</a:t>
            </a:r>
          </a:p>
          <a:p>
            <a:endParaRPr lang="en-US" b="1" dirty="0" smtClean="0">
              <a:solidFill>
                <a:srgbClr val="B32317"/>
              </a:solidFill>
            </a:endParaRPr>
          </a:p>
          <a:p>
            <a:endParaRPr lang="en-US" b="1" dirty="0" smtClean="0">
              <a:solidFill>
                <a:srgbClr val="B32317"/>
              </a:solidFill>
            </a:endParaRPr>
          </a:p>
          <a:p>
            <a:pPr>
              <a:buNone/>
            </a:pPr>
            <a:r>
              <a:rPr lang="en-US" b="1" dirty="0" smtClean="0">
                <a:solidFill>
                  <a:schemeClr val="tx1"/>
                </a:solidFill>
              </a:rPr>
              <a:t>		</a:t>
            </a:r>
            <a:r>
              <a:rPr lang="en-US" sz="3100" b="1" dirty="0" smtClean="0">
                <a:solidFill>
                  <a:schemeClr val="bg2">
                    <a:lumMod val="75000"/>
                  </a:schemeClr>
                </a:solidFill>
              </a:rPr>
              <a:t>Then he </a:t>
            </a:r>
            <a:r>
              <a:rPr lang="en-US" sz="3100" b="1" dirty="0" smtClean="0">
                <a:solidFill>
                  <a:schemeClr val="tx1"/>
                </a:solidFill>
              </a:rPr>
              <a:t>picked </a:t>
            </a:r>
            <a:r>
              <a:rPr lang="en-US" sz="3100" b="1" dirty="0" smtClean="0">
                <a:solidFill>
                  <a:schemeClr val="bg2">
                    <a:lumMod val="75000"/>
                  </a:schemeClr>
                </a:solidFill>
              </a:rPr>
              <a:t>up a magazine,</a:t>
            </a:r>
            <a:r>
              <a:rPr lang="en-US" sz="3100" b="1" dirty="0" smtClean="0">
                <a:solidFill>
                  <a:schemeClr val="bg1">
                    <a:lumMod val="50000"/>
                  </a:schemeClr>
                </a:solidFill>
              </a:rPr>
              <a:t> </a:t>
            </a:r>
          </a:p>
          <a:p>
            <a:pPr>
              <a:buNone/>
            </a:pPr>
            <a:r>
              <a:rPr lang="en-US" sz="3100" b="1" dirty="0" smtClean="0">
                <a:solidFill>
                  <a:schemeClr val="bg1">
                    <a:lumMod val="50000"/>
                  </a:schemeClr>
                </a:solidFill>
              </a:rPr>
              <a:t>			        and </a:t>
            </a:r>
            <a:r>
              <a:rPr lang="en-US" sz="3100" b="1" dirty="0" smtClean="0">
                <a:solidFill>
                  <a:schemeClr val="bg2">
                    <a:lumMod val="75000"/>
                  </a:schemeClr>
                </a:solidFill>
              </a:rPr>
              <a:t>that changed </a:t>
            </a:r>
            <a:r>
              <a:rPr lang="en-US" sz="3100" b="1" dirty="0" smtClean="0">
                <a:solidFill>
                  <a:srgbClr val="C00000"/>
                </a:solidFill>
              </a:rPr>
              <a:t>EVERYTHING</a:t>
            </a:r>
            <a:r>
              <a:rPr lang="en-US" sz="3100" b="1" dirty="0" smtClean="0">
                <a:solidFill>
                  <a:schemeClr val="bg2">
                    <a:lumMod val="75000"/>
                  </a:schemeClr>
                </a:solidFill>
              </a:rPr>
              <a:t>…</a:t>
            </a:r>
            <a:endParaRPr lang="en-US" sz="3100" dirty="0" smtClean="0">
              <a:solidFill>
                <a:schemeClr val="bg2">
                  <a:lumMod val="75000"/>
                </a:schemeClr>
              </a:solidFill>
            </a:endParaRPr>
          </a:p>
          <a:p>
            <a:pPr>
              <a:buNone/>
            </a:pP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500"/>
                                        <p:tgtEl>
                                          <p:spTgt spid="1832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3299">
                                            <p:txEl>
                                              <p:pRg st="0" end="0"/>
                                            </p:txEl>
                                          </p:spTgt>
                                        </p:tgtEl>
                                        <p:attrNameLst>
                                          <p:attrName>style.visibility</p:attrName>
                                        </p:attrNameLst>
                                      </p:cBhvr>
                                      <p:to>
                                        <p:strVal val="visible"/>
                                      </p:to>
                                    </p:set>
                                    <p:animEffect transition="in" filter="fade">
                                      <p:cBhvr>
                                        <p:cTn id="11" dur="500"/>
                                        <p:tgtEl>
                                          <p:spTgt spid="1832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3299">
                                            <p:txEl>
                                              <p:pRg st="1" end="1"/>
                                            </p:txEl>
                                          </p:spTgt>
                                        </p:tgtEl>
                                        <p:attrNameLst>
                                          <p:attrName>style.visibility</p:attrName>
                                        </p:attrNameLst>
                                      </p:cBhvr>
                                      <p:to>
                                        <p:strVal val="visible"/>
                                      </p:to>
                                    </p:set>
                                    <p:animEffect transition="in" filter="fade">
                                      <p:cBhvr>
                                        <p:cTn id="16" dur="500"/>
                                        <p:tgtEl>
                                          <p:spTgt spid="1832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3299">
                                            <p:txEl>
                                              <p:pRg st="4" end="4"/>
                                            </p:txEl>
                                          </p:spTgt>
                                        </p:tgtEl>
                                        <p:attrNameLst>
                                          <p:attrName>style.visibility</p:attrName>
                                        </p:attrNameLst>
                                      </p:cBhvr>
                                      <p:to>
                                        <p:strVal val="visible"/>
                                      </p:to>
                                    </p:set>
                                    <p:animEffect transition="in" filter="fade">
                                      <p:cBhvr>
                                        <p:cTn id="21" dur="500"/>
                                        <p:tgtEl>
                                          <p:spTgt spid="183299">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1500"/>
                                  </p:stCondLst>
                                  <p:childTnLst>
                                    <p:set>
                                      <p:cBhvr>
                                        <p:cTn id="24" dur="1" fill="hold">
                                          <p:stCondLst>
                                            <p:cond delay="0"/>
                                          </p:stCondLst>
                                        </p:cTn>
                                        <p:tgtEl>
                                          <p:spTgt spid="183299">
                                            <p:txEl>
                                              <p:pRg st="5" end="5"/>
                                            </p:txEl>
                                          </p:spTgt>
                                        </p:tgtEl>
                                        <p:attrNameLst>
                                          <p:attrName>style.visibility</p:attrName>
                                        </p:attrNameLst>
                                      </p:cBhvr>
                                      <p:to>
                                        <p:strVal val="visible"/>
                                      </p:to>
                                    </p:set>
                                    <p:animEffect transition="in" filter="fade">
                                      <p:cBhvr>
                                        <p:cTn id="25" dur="500"/>
                                        <p:tgtEl>
                                          <p:spTgt spid="183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noChangeArrowheads="1"/>
          </p:cNvSpPr>
          <p:nvPr>
            <p:ph type="ftr" sz="quarter" idx="3"/>
          </p:nvPr>
        </p:nvSpPr>
        <p:spPr bwMode="auto">
          <a:xfrm>
            <a:off x="5020215" y="6345070"/>
            <a:ext cx="2321859" cy="257435"/>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800" b="1">
                <a:solidFill>
                  <a:schemeClr val="bg1"/>
                </a:solidFill>
                <a:latin typeface="Calibri" pitchFamily="34" charset="0"/>
                <a:cs typeface="Calibri" pitchFamily="34" charset="0"/>
              </a:defRPr>
            </a:lvl1pPr>
          </a:lstStyle>
          <a:p>
            <a:pPr>
              <a:defRPr/>
            </a:pPr>
            <a:r>
              <a:rPr lang="en-US" dirty="0" smtClean="0"/>
              <a:t>THE PHARMACEUTICAL</a:t>
            </a:r>
            <a:endParaRPr lang="en-US" dirty="0"/>
          </a:p>
        </p:txBody>
      </p:sp>
      <p:pic>
        <p:nvPicPr>
          <p:cNvPr id="14" name="Picture 1" descr="C:\Users\Gerald\Desktop\Untitled.jpg"/>
          <p:cNvPicPr>
            <a:picLocks noChangeAspect="1" noChangeArrowheads="1"/>
          </p:cNvPicPr>
          <p:nvPr/>
        </p:nvPicPr>
        <p:blipFill>
          <a:blip r:embed="rId3" cstate="print"/>
          <a:stretch>
            <a:fillRect/>
          </a:stretch>
        </p:blipFill>
        <p:spPr bwMode="auto">
          <a:xfrm>
            <a:off x="-203200" y="-25496"/>
            <a:ext cx="9682793" cy="6887124"/>
          </a:xfrm>
          <a:prstGeom prst="rect">
            <a:avLst/>
          </a:prstGeom>
          <a:noFill/>
          <a:ln>
            <a:noFill/>
          </a:ln>
        </p:spPr>
      </p:pic>
      <p:pic>
        <p:nvPicPr>
          <p:cNvPr id="18" name="Picture 1" descr="C:\Users\Gerald\Desktop\Untitled.jpg"/>
          <p:cNvPicPr>
            <a:picLocks noChangeAspect="1" noChangeArrowheads="1"/>
          </p:cNvPicPr>
          <p:nvPr/>
        </p:nvPicPr>
        <p:blipFill>
          <a:blip r:embed="rId4" cstate="print"/>
          <a:stretch>
            <a:fillRect/>
          </a:stretch>
        </p:blipFill>
        <p:spPr bwMode="auto">
          <a:xfrm>
            <a:off x="206893" y="4768515"/>
            <a:ext cx="8953149" cy="1199147"/>
          </a:xfrm>
          <a:prstGeom prst="rect">
            <a:avLst/>
          </a:prstGeom>
          <a:ln w="38100">
            <a:solidFill>
              <a:srgbClr val="FF0000"/>
            </a:solidFill>
          </a:ln>
          <a:effectLst>
            <a:outerShdw blurRad="292100" dist="139700" dir="2700000" algn="tl" rotWithShape="0">
              <a:srgbClr val="333333">
                <a:alpha val="65000"/>
              </a:srgbClr>
            </a:outerShdw>
          </a:effectLst>
        </p:spPr>
      </p:pic>
      <p:pic>
        <p:nvPicPr>
          <p:cNvPr id="12" name="Picture 1" descr="C:\Users\Gerald\Desktop\Untitled.jpg"/>
          <p:cNvPicPr>
            <a:picLocks noChangeAspect="1" noChangeArrowheads="1"/>
          </p:cNvPicPr>
          <p:nvPr/>
        </p:nvPicPr>
        <p:blipFill>
          <a:blip r:embed="rId5" cstate="print"/>
          <a:stretch>
            <a:fillRect/>
          </a:stretch>
        </p:blipFill>
        <p:spPr bwMode="auto">
          <a:xfrm>
            <a:off x="-732431" y="-174172"/>
            <a:ext cx="10572071" cy="7404434"/>
          </a:xfrm>
          <a:prstGeom prst="rect">
            <a:avLst/>
          </a:prstGeom>
          <a:noFill/>
          <a:ln>
            <a:noFill/>
          </a:ln>
        </p:spPr>
      </p:pic>
      <p:sp>
        <p:nvSpPr>
          <p:cNvPr id="10" name="TextBox 9"/>
          <p:cNvSpPr txBox="1"/>
          <p:nvPr/>
        </p:nvSpPr>
        <p:spPr bwMode="ltGray">
          <a:xfrm>
            <a:off x="319308" y="43542"/>
            <a:ext cx="8853712" cy="551542"/>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2600" b="1" dirty="0" smtClean="0">
                <a:solidFill>
                  <a:schemeClr val="bg1"/>
                </a:solidFill>
                <a:latin typeface="Calibri" pitchFamily="34" charset="0"/>
              </a:rPr>
              <a:t>The New York Times Magazine, March 16, 2003 (pages 29-31) </a:t>
            </a:r>
          </a:p>
        </p:txBody>
      </p:sp>
      <p:sp>
        <p:nvSpPr>
          <p:cNvPr id="11" name="Slide Number Placeholder 3"/>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2" fill="hold" nodeType="clickEffect">
                                  <p:stCondLst>
                                    <p:cond delay="0"/>
                                  </p:stCondLst>
                                  <p:childTnLst>
                                    <p:animEffect transition="out" filter="wipe(right)">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par>
                                <p:cTn id="17" presetID="35" presetClass="path" presetSubtype="0" accel="50000" decel="50000" fill="hold" nodeType="withEffect">
                                  <p:stCondLst>
                                    <p:cond delay="0"/>
                                  </p:stCondLst>
                                  <p:childTnLst>
                                    <p:animMotion origin="layout" path="M -0.00173 -0.00092 L -0.23559 -0.00185 " pathEditMode="relative" rAng="0" ptsTypes="AA">
                                      <p:cBhvr>
                                        <p:cTn id="18" dur="1000" fill="hold"/>
                                        <p:tgtEl>
                                          <p:spTgt spid="12"/>
                                        </p:tgtEl>
                                        <p:attrNameLst>
                                          <p:attrName>ppt_x</p:attrName>
                                          <p:attrName>ppt_y</p:attrName>
                                        </p:attrNameLst>
                                      </p:cBhvr>
                                      <p:rCtr x="-117" y="0"/>
                                    </p:animMotion>
                                  </p:childTnLst>
                                </p:cTn>
                              </p:par>
                              <p:par>
                                <p:cTn id="19" presetID="22" presetClass="entr" presetSubtype="2"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1000"/>
                                        <p:tgtEl>
                                          <p:spTgt spid="14"/>
                                        </p:tgtEl>
                                      </p:cBhvr>
                                    </p:animEffect>
                                  </p:childTnLst>
                                </p:cTn>
                              </p:par>
                              <p:par>
                                <p:cTn id="22" presetID="64" presetClass="path" presetSubtype="0" accel="50000" decel="50000" fill="hold" nodeType="withEffect">
                                  <p:stCondLst>
                                    <p:cond delay="0"/>
                                  </p:stCondLst>
                                  <p:childTnLst>
                                    <p:animMotion origin="layout" path="M 1.94444E-6 -2.96296E-6 L -0.02222 0.00047 " pathEditMode="relative" rAng="0" ptsTypes="AA">
                                      <p:cBhvr>
                                        <p:cTn id="23" dur="2000" fill="hold"/>
                                        <p:tgtEl>
                                          <p:spTgt spid="14"/>
                                        </p:tgtEl>
                                        <p:attrNameLst>
                                          <p:attrName>ppt_x</p:attrName>
                                          <p:attrName>ppt_y</p:attrName>
                                        </p:attrNameLst>
                                      </p:cBhvr>
                                      <p:rCtr x="-11" y="0"/>
                                    </p:animMotion>
                                  </p:childTnLst>
                                </p:cTn>
                              </p:par>
                            </p:childTnLst>
                          </p:cTn>
                        </p:par>
                        <p:par>
                          <p:cTn id="24" fill="hold">
                            <p:stCondLst>
                              <p:cond delay="2000"/>
                            </p:stCondLst>
                            <p:childTnLst>
                              <p:par>
                                <p:cTn id="25" presetID="53"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000" fill="hold"/>
                                        <p:tgtEl>
                                          <p:spTgt spid="18"/>
                                        </p:tgtEl>
                                        <p:attrNameLst>
                                          <p:attrName>ppt_w</p:attrName>
                                        </p:attrNameLst>
                                      </p:cBhvr>
                                      <p:tavLst>
                                        <p:tav tm="0">
                                          <p:val>
                                            <p:fltVal val="0"/>
                                          </p:val>
                                        </p:tav>
                                        <p:tav tm="100000">
                                          <p:val>
                                            <p:strVal val="#ppt_w"/>
                                          </p:val>
                                        </p:tav>
                                      </p:tavLst>
                                    </p:anim>
                                    <p:anim calcmode="lin" valueType="num">
                                      <p:cBhvr>
                                        <p:cTn id="28" dur="2000" fill="hold"/>
                                        <p:tgtEl>
                                          <p:spTgt spid="18"/>
                                        </p:tgtEl>
                                        <p:attrNameLst>
                                          <p:attrName>ppt_h</p:attrName>
                                        </p:attrNameLst>
                                      </p:cBhvr>
                                      <p:tavLst>
                                        <p:tav tm="0">
                                          <p:val>
                                            <p:fltVal val="0"/>
                                          </p:val>
                                        </p:tav>
                                        <p:tav tm="100000">
                                          <p:val>
                                            <p:strVal val="#ppt_h"/>
                                          </p:val>
                                        </p:tav>
                                      </p:tavLst>
                                    </p:anim>
                                    <p:animEffect transition="in" filter="fade">
                                      <p:cBhvr>
                                        <p:cTn id="29" dur="2000"/>
                                        <p:tgtEl>
                                          <p:spTgt spid="18"/>
                                        </p:tgtEl>
                                      </p:cBhvr>
                                    </p:animEffect>
                                  </p:childTnLst>
                                </p:cTn>
                              </p:par>
                              <p:par>
                                <p:cTn id="30" presetID="64" presetClass="path" presetSubtype="0" accel="50000" decel="50000" fill="hold" nodeType="withEffect">
                                  <p:stCondLst>
                                    <p:cond delay="0"/>
                                  </p:stCondLst>
                                  <p:childTnLst>
                                    <p:animMotion origin="layout" path="M 0.11111 0.07538 L -0.01441 -0.27976 " pathEditMode="relative" rAng="0" ptsTypes="AA">
                                      <p:cBhvr>
                                        <p:cTn id="31" dur="2000" fill="hold"/>
                                        <p:tgtEl>
                                          <p:spTgt spid="18"/>
                                        </p:tgtEl>
                                        <p:attrNameLst>
                                          <p:attrName>ppt_x</p:attrName>
                                          <p:attrName>ppt_y</p:attrName>
                                        </p:attrNameLst>
                                      </p:cBhvr>
                                      <p:rCtr x="-63" y="-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Gerald\Desktop\coin+toss2.jpg"/>
          <p:cNvPicPr>
            <a:picLocks noChangeAspect="1" noChangeArrowheads="1"/>
          </p:cNvPicPr>
          <p:nvPr/>
        </p:nvPicPr>
        <p:blipFill>
          <a:blip r:embed="rId3" cstate="print"/>
          <a:stretch>
            <a:fillRect/>
          </a:stretch>
        </p:blipFill>
        <p:spPr bwMode="auto">
          <a:xfrm>
            <a:off x="1471745" y="2106006"/>
            <a:ext cx="5974084" cy="4206003"/>
          </a:xfrm>
          <a:prstGeom prst="rect">
            <a:avLst/>
          </a:prstGeom>
          <a:noFill/>
        </p:spPr>
      </p:pic>
      <p:sp>
        <p:nvSpPr>
          <p:cNvPr id="7" name="Slide Number Placeholder 3"/>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6</a:t>
            </a:fld>
            <a:endParaRPr lang="en-US" dirty="0"/>
          </a:p>
        </p:txBody>
      </p:sp>
      <p:sp>
        <p:nvSpPr>
          <p:cNvPr id="6" name="Rectangle 3"/>
          <p:cNvSpPr>
            <a:spLocks noGrp="1" noChangeArrowheads="1"/>
          </p:cNvSpPr>
          <p:nvPr>
            <p:ph idx="1"/>
          </p:nvPr>
        </p:nvSpPr>
        <p:spPr>
          <a:xfrm>
            <a:off x="381000" y="1371600"/>
            <a:ext cx="8382000" cy="4800600"/>
          </a:xfrm>
        </p:spPr>
        <p:txBody>
          <a:bodyPr>
            <a:normAutofit/>
          </a:bodyPr>
          <a:lstStyle/>
          <a:p>
            <a:pPr>
              <a:buNone/>
            </a:pPr>
            <a:r>
              <a:rPr lang="en-US" b="1" dirty="0" smtClean="0">
                <a:solidFill>
                  <a:schemeClr val="tx1"/>
                </a:solidFill>
              </a:rPr>
              <a:t>	</a:t>
            </a:r>
            <a:r>
              <a:rPr lang="en-US" sz="3100" b="1" dirty="0" smtClean="0">
                <a:solidFill>
                  <a:schemeClr val="bg1">
                    <a:lumMod val="50000"/>
                  </a:schemeClr>
                </a:solidFill>
              </a:rPr>
              <a:t>Real </a:t>
            </a:r>
            <a:r>
              <a:rPr lang="en-US" sz="3100" b="1" dirty="0" smtClean="0">
                <a:solidFill>
                  <a:schemeClr val="tx1"/>
                </a:solidFill>
              </a:rPr>
              <a:t>health solutions, </a:t>
            </a:r>
          </a:p>
          <a:p>
            <a:pPr>
              <a:buNone/>
            </a:pPr>
            <a:r>
              <a:rPr lang="en-US" sz="3100" b="1" dirty="0" smtClean="0">
                <a:solidFill>
                  <a:schemeClr val="bg1">
                    <a:lumMod val="50000"/>
                  </a:schemeClr>
                </a:solidFill>
              </a:rPr>
              <a:t>	       	should be more certain than a </a:t>
            </a:r>
            <a:r>
              <a:rPr lang="en-US" sz="3100" b="1" dirty="0" smtClean="0">
                <a:solidFill>
                  <a:schemeClr val="accent6">
                    <a:lumMod val="75000"/>
                  </a:schemeClr>
                </a:solidFill>
              </a:rPr>
              <a:t>coin flip</a:t>
            </a:r>
            <a:r>
              <a:rPr lang="en-US" sz="3100" b="1" dirty="0" smtClean="0">
                <a:solidFill>
                  <a:schemeClr val="bg2">
                    <a:lumMod val="75000"/>
                  </a:schemeClr>
                </a:solidFill>
              </a:rPr>
              <a:t>…</a:t>
            </a:r>
            <a:endParaRPr lang="en-US" sz="3100" dirty="0" smtClean="0">
              <a:solidFill>
                <a:schemeClr val="bg2">
                  <a:lumMod val="75000"/>
                </a:schemeClr>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15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smtClean="0"/>
              <a:t>Linking Malnutrition to Poor Health</a:t>
            </a:r>
            <a:endParaRPr lang="en-US" dirty="0"/>
          </a:p>
        </p:txBody>
      </p:sp>
      <p:sp>
        <p:nvSpPr>
          <p:cNvPr id="183299" name="Rectangle 3"/>
          <p:cNvSpPr>
            <a:spLocks noGrp="1" noChangeArrowheads="1"/>
          </p:cNvSpPr>
          <p:nvPr>
            <p:ph idx="1"/>
          </p:nvPr>
        </p:nvSpPr>
        <p:spPr/>
        <p:txBody>
          <a:bodyPr>
            <a:normAutofit/>
          </a:bodyPr>
          <a:lstStyle/>
          <a:p>
            <a:r>
              <a:rPr lang="en-US" b="1" dirty="0" smtClean="0">
                <a:solidFill>
                  <a:srgbClr val="B32317"/>
                </a:solidFill>
              </a:rPr>
              <a:t>Vitamin C </a:t>
            </a:r>
            <a:r>
              <a:rPr lang="en-US" dirty="0" smtClean="0"/>
              <a:t>deficiency results in the development of Scurvy</a:t>
            </a:r>
          </a:p>
          <a:p>
            <a:r>
              <a:rPr lang="en-US" b="1" dirty="0" smtClean="0">
                <a:solidFill>
                  <a:srgbClr val="B32317"/>
                </a:solidFill>
              </a:rPr>
              <a:t>Vitamin D </a:t>
            </a:r>
            <a:r>
              <a:rPr lang="en-US" dirty="0" smtClean="0"/>
              <a:t>deficiency results in the development of Rickets</a:t>
            </a:r>
          </a:p>
          <a:p>
            <a:r>
              <a:rPr lang="en-US" b="1" dirty="0" smtClean="0">
                <a:solidFill>
                  <a:srgbClr val="B32317"/>
                </a:solidFill>
              </a:rPr>
              <a:t>Vitamin B</a:t>
            </a:r>
            <a:r>
              <a:rPr lang="en-US" b="1" baseline="-25000" dirty="0" smtClean="0">
                <a:solidFill>
                  <a:srgbClr val="B32317"/>
                </a:solidFill>
              </a:rPr>
              <a:t>1</a:t>
            </a:r>
            <a:r>
              <a:rPr lang="en-US" b="1" dirty="0" smtClean="0">
                <a:solidFill>
                  <a:srgbClr val="B32317"/>
                </a:solidFill>
              </a:rPr>
              <a:t> </a:t>
            </a:r>
            <a:r>
              <a:rPr lang="en-US" dirty="0" smtClean="0"/>
              <a:t>deficiency results in the development of </a:t>
            </a:r>
            <a:r>
              <a:rPr lang="en-US" dirty="0" err="1" smtClean="0"/>
              <a:t>Beri</a:t>
            </a:r>
            <a:r>
              <a:rPr lang="en-US" dirty="0" smtClean="0"/>
              <a:t> </a:t>
            </a:r>
            <a:r>
              <a:rPr lang="en-US" dirty="0" err="1" smtClean="0"/>
              <a:t>Beri</a:t>
            </a:r>
            <a:endParaRPr lang="en-US" dirty="0" smtClean="0"/>
          </a:p>
          <a:p>
            <a:r>
              <a:rPr lang="en-US" b="1" dirty="0" smtClean="0">
                <a:solidFill>
                  <a:srgbClr val="B32317"/>
                </a:solidFill>
              </a:rPr>
              <a:t>Vitamin B</a:t>
            </a:r>
            <a:r>
              <a:rPr lang="en-US" b="1" baseline="-25000" dirty="0" smtClean="0">
                <a:solidFill>
                  <a:srgbClr val="B32317"/>
                </a:solidFill>
              </a:rPr>
              <a:t>3</a:t>
            </a:r>
            <a:r>
              <a:rPr lang="en-US" b="1" dirty="0" smtClean="0">
                <a:solidFill>
                  <a:srgbClr val="B32317"/>
                </a:solidFill>
              </a:rPr>
              <a:t> </a:t>
            </a:r>
            <a:r>
              <a:rPr lang="en-US" dirty="0" smtClean="0"/>
              <a:t>deficiency results in the development of Pellagra</a:t>
            </a:r>
          </a:p>
          <a:p>
            <a:r>
              <a:rPr lang="en-US" b="1" dirty="0" smtClean="0">
                <a:solidFill>
                  <a:srgbClr val="B32317"/>
                </a:solidFill>
              </a:rPr>
              <a:t>Iron </a:t>
            </a:r>
            <a:r>
              <a:rPr lang="en-US" dirty="0" smtClean="0"/>
              <a:t>deficiency results in the development of Anemia</a:t>
            </a:r>
          </a:p>
          <a:p>
            <a:endParaRPr lang="en-US" dirty="0" smtClean="0"/>
          </a:p>
          <a:p>
            <a:pPr>
              <a:buNone/>
            </a:pPr>
            <a:r>
              <a:rPr lang="en-US" b="1" dirty="0" smtClean="0">
                <a:solidFill>
                  <a:schemeClr val="tx1"/>
                </a:solidFill>
              </a:rPr>
              <a:t>	 </a:t>
            </a:r>
            <a:r>
              <a:rPr lang="en-US" sz="2800" b="1" dirty="0" smtClean="0">
                <a:solidFill>
                  <a:schemeClr val="bg2">
                    <a:lumMod val="75000"/>
                  </a:schemeClr>
                </a:solidFill>
              </a:rPr>
              <a:t>What if every </a:t>
            </a:r>
            <a:r>
              <a:rPr lang="en-US" sz="2800" b="1" dirty="0" smtClean="0">
                <a:solidFill>
                  <a:schemeClr val="tx1"/>
                </a:solidFill>
              </a:rPr>
              <a:t>health challenge </a:t>
            </a:r>
            <a:r>
              <a:rPr lang="en-US" sz="2800" b="1" dirty="0" smtClean="0">
                <a:solidFill>
                  <a:schemeClr val="bg2">
                    <a:lumMod val="75000"/>
                  </a:schemeClr>
                </a:solidFill>
              </a:rPr>
              <a:t>was linked</a:t>
            </a:r>
            <a:r>
              <a:rPr lang="en-US" sz="2800" b="1" dirty="0" smtClean="0">
                <a:solidFill>
                  <a:schemeClr val="tx1"/>
                </a:solidFill>
              </a:rPr>
              <a:t>, </a:t>
            </a:r>
          </a:p>
          <a:p>
            <a:pPr>
              <a:buNone/>
            </a:pPr>
            <a:r>
              <a:rPr lang="en-US" sz="2800" b="1" dirty="0" smtClean="0">
                <a:solidFill>
                  <a:schemeClr val="tx1"/>
                </a:solidFill>
              </a:rPr>
              <a:t>			      </a:t>
            </a:r>
            <a:r>
              <a:rPr lang="en-US" sz="2800" b="1" dirty="0" smtClean="0">
                <a:solidFill>
                  <a:schemeClr val="bg2">
                    <a:lumMod val="75000"/>
                  </a:schemeClr>
                </a:solidFill>
              </a:rPr>
              <a:t>to some form of </a:t>
            </a:r>
            <a:r>
              <a:rPr lang="en-US" sz="2800" b="1" dirty="0" smtClean="0">
                <a:solidFill>
                  <a:schemeClr val="accent6">
                    <a:lumMod val="75000"/>
                  </a:schemeClr>
                </a:solidFill>
              </a:rPr>
              <a:t>nutritional deficiency</a:t>
            </a:r>
            <a:r>
              <a:rPr lang="en-US" sz="2800" b="1" dirty="0" smtClean="0">
                <a:solidFill>
                  <a:schemeClr val="tx1"/>
                </a:solidFill>
              </a:rPr>
              <a:t>?</a:t>
            </a:r>
            <a:endParaRPr lang="en-US" sz="2800" dirty="0" smtClean="0">
              <a:solidFill>
                <a:schemeClr val="tx1"/>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500"/>
                                        <p:tgtEl>
                                          <p:spTgt spid="1832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3299">
                                            <p:txEl>
                                              <p:pRg st="0" end="0"/>
                                            </p:txEl>
                                          </p:spTgt>
                                        </p:tgtEl>
                                        <p:attrNameLst>
                                          <p:attrName>style.visibility</p:attrName>
                                        </p:attrNameLst>
                                      </p:cBhvr>
                                      <p:to>
                                        <p:strVal val="visible"/>
                                      </p:to>
                                    </p:set>
                                    <p:animEffect transition="in" filter="fade">
                                      <p:cBhvr>
                                        <p:cTn id="11" dur="500"/>
                                        <p:tgtEl>
                                          <p:spTgt spid="1832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3299">
                                            <p:txEl>
                                              <p:pRg st="1" end="1"/>
                                            </p:txEl>
                                          </p:spTgt>
                                        </p:tgtEl>
                                        <p:attrNameLst>
                                          <p:attrName>style.visibility</p:attrName>
                                        </p:attrNameLst>
                                      </p:cBhvr>
                                      <p:to>
                                        <p:strVal val="visible"/>
                                      </p:to>
                                    </p:set>
                                    <p:animEffect transition="in" filter="fade">
                                      <p:cBhvr>
                                        <p:cTn id="16" dur="500"/>
                                        <p:tgtEl>
                                          <p:spTgt spid="1832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3299">
                                            <p:txEl>
                                              <p:pRg st="2" end="2"/>
                                            </p:txEl>
                                          </p:spTgt>
                                        </p:tgtEl>
                                        <p:attrNameLst>
                                          <p:attrName>style.visibility</p:attrName>
                                        </p:attrNameLst>
                                      </p:cBhvr>
                                      <p:to>
                                        <p:strVal val="visible"/>
                                      </p:to>
                                    </p:set>
                                    <p:animEffect transition="in" filter="fade">
                                      <p:cBhvr>
                                        <p:cTn id="21" dur="500"/>
                                        <p:tgtEl>
                                          <p:spTgt spid="18329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3299">
                                            <p:txEl>
                                              <p:pRg st="3" end="3"/>
                                            </p:txEl>
                                          </p:spTgt>
                                        </p:tgtEl>
                                        <p:attrNameLst>
                                          <p:attrName>style.visibility</p:attrName>
                                        </p:attrNameLst>
                                      </p:cBhvr>
                                      <p:to>
                                        <p:strVal val="visible"/>
                                      </p:to>
                                    </p:set>
                                    <p:animEffect transition="in" filter="fade">
                                      <p:cBhvr>
                                        <p:cTn id="26" dur="500"/>
                                        <p:tgtEl>
                                          <p:spTgt spid="18329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3299">
                                            <p:txEl>
                                              <p:pRg st="4" end="4"/>
                                            </p:txEl>
                                          </p:spTgt>
                                        </p:tgtEl>
                                        <p:attrNameLst>
                                          <p:attrName>style.visibility</p:attrName>
                                        </p:attrNameLst>
                                      </p:cBhvr>
                                      <p:to>
                                        <p:strVal val="visible"/>
                                      </p:to>
                                    </p:set>
                                    <p:animEffect transition="in" filter="fade">
                                      <p:cBhvr>
                                        <p:cTn id="31" dur="500"/>
                                        <p:tgtEl>
                                          <p:spTgt spid="18329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3299">
                                            <p:txEl>
                                              <p:pRg st="6" end="6"/>
                                            </p:txEl>
                                          </p:spTgt>
                                        </p:tgtEl>
                                        <p:attrNameLst>
                                          <p:attrName>style.visibility</p:attrName>
                                        </p:attrNameLst>
                                      </p:cBhvr>
                                      <p:to>
                                        <p:strVal val="visible"/>
                                      </p:to>
                                    </p:set>
                                    <p:animEffect transition="in" filter="fade">
                                      <p:cBhvr>
                                        <p:cTn id="36" dur="500"/>
                                        <p:tgtEl>
                                          <p:spTgt spid="183299">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1500"/>
                                  </p:stCondLst>
                                  <p:childTnLst>
                                    <p:set>
                                      <p:cBhvr>
                                        <p:cTn id="39" dur="1" fill="hold">
                                          <p:stCondLst>
                                            <p:cond delay="0"/>
                                          </p:stCondLst>
                                        </p:cTn>
                                        <p:tgtEl>
                                          <p:spTgt spid="183299">
                                            <p:txEl>
                                              <p:pRg st="7" end="7"/>
                                            </p:txEl>
                                          </p:spTgt>
                                        </p:tgtEl>
                                        <p:attrNameLst>
                                          <p:attrName>style.visibility</p:attrName>
                                        </p:attrNameLst>
                                      </p:cBhvr>
                                      <p:to>
                                        <p:strVal val="visible"/>
                                      </p:to>
                                    </p:set>
                                    <p:animEffect transition="in" filter="fade">
                                      <p:cBhvr>
                                        <p:cTn id="40" dur="500"/>
                                        <p:tgtEl>
                                          <p:spTgt spid="1832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Optimal Nutrition is linked to Perfect Health</a:t>
            </a:r>
            <a:endParaRPr lang="en-US" dirty="0"/>
          </a:p>
        </p:txBody>
      </p:sp>
      <p:sp>
        <p:nvSpPr>
          <p:cNvPr id="7" name="Content Placeholder 6"/>
          <p:cNvSpPr>
            <a:spLocks noGrp="1"/>
          </p:cNvSpPr>
          <p:nvPr>
            <p:ph idx="1"/>
          </p:nvPr>
        </p:nvSpPr>
        <p:spPr>
          <a:xfrm>
            <a:off x="457199" y="1600200"/>
            <a:ext cx="8106230" cy="4525963"/>
          </a:xfrm>
        </p:spPr>
        <p:txBody>
          <a:bodyPr>
            <a:normAutofit/>
          </a:bodyPr>
          <a:lstStyle/>
          <a:p>
            <a:r>
              <a:rPr lang="en-US" b="1" dirty="0" smtClean="0">
                <a:solidFill>
                  <a:srgbClr val="B32317"/>
                </a:solidFill>
              </a:rPr>
              <a:t>Dr. Weston A. Price </a:t>
            </a:r>
            <a:r>
              <a:rPr lang="en-US" dirty="0" smtClean="0"/>
              <a:t>studied over 14 villages of indigenous populations who consumed traditional foods AND had no incidence of cancer or any chronic illness.</a:t>
            </a:r>
          </a:p>
          <a:p>
            <a:endParaRPr lang="en-US" dirty="0" smtClean="0"/>
          </a:p>
          <a:p>
            <a:endParaRPr lang="en-US" dirty="0" smtClean="0"/>
          </a:p>
          <a:p>
            <a:endParaRPr lang="en-US" dirty="0" smtClean="0"/>
          </a:p>
          <a:p>
            <a:r>
              <a:rPr lang="en-US" b="1" dirty="0" smtClean="0">
                <a:solidFill>
                  <a:srgbClr val="B32317"/>
                </a:solidFill>
              </a:rPr>
              <a:t>Dr. D.W. Cavanaugh</a:t>
            </a:r>
            <a:r>
              <a:rPr lang="en-US" dirty="0" smtClean="0"/>
              <a:t> </a:t>
            </a:r>
            <a:br>
              <a:rPr lang="en-US" dirty="0" smtClean="0"/>
            </a:br>
            <a:r>
              <a:rPr lang="en-US" dirty="0" smtClean="0"/>
              <a:t>of Cornell University stated: </a:t>
            </a:r>
            <a:br>
              <a:rPr lang="en-US" dirty="0" smtClean="0"/>
            </a:br>
            <a:r>
              <a:rPr lang="en-US" dirty="0" smtClean="0"/>
              <a:t/>
            </a:r>
            <a:br>
              <a:rPr lang="en-US" dirty="0" smtClean="0"/>
            </a:br>
            <a:r>
              <a:rPr lang="en-US" dirty="0" smtClean="0"/>
              <a:t>“There is only one major disease and that is malnutrition.”</a:t>
            </a:r>
          </a:p>
          <a:p>
            <a:pPr algn="ctr"/>
            <a:endParaRPr lang="en-US" dirty="0" smtClean="0"/>
          </a:p>
          <a:p>
            <a:pPr lvl="1"/>
            <a:endParaRPr lang="en-US" dirty="0" smtClean="0"/>
          </a:p>
        </p:txBody>
      </p:sp>
      <p:pic>
        <p:nvPicPr>
          <p:cNvPr id="9" name="Picture 8" descr="Nutrition%20and%20Phy%20Degen_C"/>
          <p:cNvPicPr>
            <a:picLocks noChangeAspect="1" noChangeArrowheads="1"/>
          </p:cNvPicPr>
          <p:nvPr/>
        </p:nvPicPr>
        <p:blipFill>
          <a:blip r:embed="rId3" cstate="print"/>
          <a:srcRect/>
          <a:stretch>
            <a:fillRect/>
          </a:stretch>
        </p:blipFill>
        <p:spPr>
          <a:xfrm>
            <a:off x="9231084" y="1132120"/>
            <a:ext cx="2481943" cy="3875207"/>
          </a:xfrm>
          <a:prstGeom prst="rect">
            <a:avLst/>
          </a:prstGeom>
          <a:ln>
            <a:noFill/>
          </a:ln>
          <a:effectLst>
            <a:outerShdw blurRad="292100" dist="139700" dir="2700000" algn="tl" rotWithShape="0">
              <a:srgbClr val="333333">
                <a:alpha val="65000"/>
              </a:srgbClr>
            </a:outerShdw>
          </a:effectLst>
        </p:spPr>
      </p:pic>
      <p:sp>
        <p:nvSpPr>
          <p:cNvPr id="10" name="Slide Number Placeholder 3"/>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35" presetClass="path" presetSubtype="0" accel="50000" decel="50000" fill="hold" nodeType="withEffect">
                                  <p:stCondLst>
                                    <p:cond delay="0"/>
                                  </p:stCondLst>
                                  <p:childTnLst>
                                    <p:animMotion origin="layout" path="M -0.28177 -0.00486 L -0.32066 -0.00486 " pathEditMode="relative" rAng="0" ptsTypes="AA">
                                      <p:cBhvr>
                                        <p:cTn id="19" dur="1000" fill="hold"/>
                                        <p:tgtEl>
                                          <p:spTgt spid="9"/>
                                        </p:tgtEl>
                                        <p:attrNameLst>
                                          <p:attrName>ppt_x</p:attrName>
                                          <p:attrName>ppt_y</p:attrName>
                                        </p:attrNameLst>
                                      </p:cBhvr>
                                      <p:rCtr x="-19" y="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smtClean="0"/>
              <a:t>Causes of Malnutrition</a:t>
            </a:r>
            <a:endParaRPr lang="en-US" dirty="0"/>
          </a:p>
        </p:txBody>
      </p:sp>
      <p:sp>
        <p:nvSpPr>
          <p:cNvPr id="183299" name="Rectangle 3"/>
          <p:cNvSpPr>
            <a:spLocks noGrp="1" noChangeArrowheads="1"/>
          </p:cNvSpPr>
          <p:nvPr>
            <p:ph idx="1"/>
          </p:nvPr>
        </p:nvSpPr>
        <p:spPr/>
        <p:txBody>
          <a:bodyPr>
            <a:normAutofit/>
          </a:bodyPr>
          <a:lstStyle/>
          <a:p>
            <a:r>
              <a:rPr lang="en-US" b="1" dirty="0" smtClean="0">
                <a:solidFill>
                  <a:srgbClr val="B32317"/>
                </a:solidFill>
              </a:rPr>
              <a:t>Soil Depletion: </a:t>
            </a:r>
            <a:r>
              <a:rPr lang="en-US" dirty="0" smtClean="0"/>
              <a:t>Loss of nutrient rich top soil leads to a nutrient-poor food supply</a:t>
            </a:r>
          </a:p>
          <a:p>
            <a:r>
              <a:rPr lang="en-US" b="1" dirty="0" smtClean="0">
                <a:solidFill>
                  <a:srgbClr val="B32317"/>
                </a:solidFill>
              </a:rPr>
              <a:t>Food Manipulation: </a:t>
            </a:r>
            <a:r>
              <a:rPr lang="en-US" smtClean="0"/>
              <a:t>Genetic engineering</a:t>
            </a:r>
            <a:r>
              <a:rPr lang="en-US" dirty="0" smtClean="0"/>
              <a:t>, genetic modification, hybridization, artificial selection and crop manipulation technologies alter nutrient composition with no promise of adequate nourishment</a:t>
            </a:r>
          </a:p>
          <a:p>
            <a:r>
              <a:rPr lang="en-US" b="1" dirty="0" smtClean="0">
                <a:solidFill>
                  <a:srgbClr val="B32317"/>
                </a:solidFill>
              </a:rPr>
              <a:t>Food Processing: </a:t>
            </a:r>
            <a:r>
              <a:rPr lang="en-US" dirty="0" smtClean="0"/>
              <a:t>Pasteurization, hydrogenation, homogenization, bleaching, deodorization, irradiation, fumigation, </a:t>
            </a:r>
            <a:r>
              <a:rPr lang="en-US" dirty="0" err="1" smtClean="0"/>
              <a:t>chemicalization</a:t>
            </a:r>
            <a:r>
              <a:rPr lang="en-US" dirty="0" smtClean="0"/>
              <a:t> and refinement of whole food sources destroy the delicate nutrients essential to health and introduces toxins into our food supply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fade">
                                      <p:cBhvr>
                                        <p:cTn id="7" dur="500"/>
                                        <p:tgtEl>
                                          <p:spTgt spid="1832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3299">
                                            <p:txEl>
                                              <p:pRg st="0" end="0"/>
                                            </p:txEl>
                                          </p:spTgt>
                                        </p:tgtEl>
                                        <p:attrNameLst>
                                          <p:attrName>style.visibility</p:attrName>
                                        </p:attrNameLst>
                                      </p:cBhvr>
                                      <p:to>
                                        <p:strVal val="visible"/>
                                      </p:to>
                                    </p:set>
                                    <p:animEffect transition="in" filter="fade">
                                      <p:cBhvr>
                                        <p:cTn id="11" dur="500"/>
                                        <p:tgtEl>
                                          <p:spTgt spid="1832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3299">
                                            <p:txEl>
                                              <p:pRg st="1" end="1"/>
                                            </p:txEl>
                                          </p:spTgt>
                                        </p:tgtEl>
                                        <p:attrNameLst>
                                          <p:attrName>style.visibility</p:attrName>
                                        </p:attrNameLst>
                                      </p:cBhvr>
                                      <p:to>
                                        <p:strVal val="visible"/>
                                      </p:to>
                                    </p:set>
                                    <p:animEffect transition="in" filter="fade">
                                      <p:cBhvr>
                                        <p:cTn id="16" dur="500"/>
                                        <p:tgtEl>
                                          <p:spTgt spid="1832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3299">
                                            <p:txEl>
                                              <p:pRg st="2" end="2"/>
                                            </p:txEl>
                                          </p:spTgt>
                                        </p:tgtEl>
                                        <p:attrNameLst>
                                          <p:attrName>style.visibility</p:attrName>
                                        </p:attrNameLst>
                                      </p:cBhvr>
                                      <p:to>
                                        <p:strVal val="visible"/>
                                      </p:to>
                                    </p:set>
                                    <p:animEffect transition="in" filter="fade">
                                      <p:cBhvr>
                                        <p:cTn id="21" dur="500"/>
                                        <p:tgtEl>
                                          <p:spTgt spid="183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299" grpId="0" uiExpand="1" build="p"/>
    </p:bldLst>
  </p:timing>
</p:sld>
</file>

<file path=ppt/theme/theme1.xml><?xml version="1.0" encoding="utf-8"?>
<a:theme xmlns:a="http://schemas.openxmlformats.org/drawingml/2006/main" name="Symantec_Theme_White_Background_v5">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920</Words>
  <Application>Microsoft Office PowerPoint</Application>
  <PresentationFormat>On-screen Show (4:3)</PresentationFormat>
  <Paragraphs>119</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Symantec_Theme_White_Background_v5</vt:lpstr>
      <vt:lpstr>The Pharmaceutical Myth Letting Food be Your Medicine is the Answer for Perfect Health </vt:lpstr>
      <vt:lpstr>Disclaimer</vt:lpstr>
      <vt:lpstr>About The Book</vt:lpstr>
      <vt:lpstr>Author Background</vt:lpstr>
      <vt:lpstr>Slide 5</vt:lpstr>
      <vt:lpstr>Slide 6</vt:lpstr>
      <vt:lpstr>Linking Malnutrition to Poor Health</vt:lpstr>
      <vt:lpstr>Optimal Nutrition is linked to Perfect Health</vt:lpstr>
      <vt:lpstr>Causes of Malnutrition</vt:lpstr>
      <vt:lpstr>A Recipe for a Sicker Society</vt:lpstr>
      <vt:lpstr>Slide 11</vt:lpstr>
      <vt:lpstr>Slide 12</vt:lpstr>
      <vt:lpstr>YOU WILL LEARN:</vt:lpstr>
      <vt:lpstr>Who should read this book?</vt:lpstr>
      <vt:lpstr>Slide 15</vt:lpstr>
      <vt:lpstr>Thank you for attending!</vt:lpstr>
      <vt:lpstr>For More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Pharmaceutical Myth: Letting Food be Your Medicine is the Answer for Perfect Health</dc:title>
  <dc:subject>Book Talk</dc:subject>
  <dc:creator/>
  <cp:lastModifiedBy/>
  <cp:revision>1</cp:revision>
  <dcterms:created xsi:type="dcterms:W3CDTF">2009-11-03T14:56:20Z</dcterms:created>
  <dcterms:modified xsi:type="dcterms:W3CDTF">2014-04-01T15:01:12Z</dcterms:modified>
  <cp:contentStatus/>
  <cp:version>v1.0</cp:version>
</cp:coreProperties>
</file>